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Play"/>
      <p:regular r:id="rId29"/>
      <p:bold r:id="rId30"/>
    </p:embeddedFont>
    <p:embeddedFont>
      <p:font typeface="Overlock"/>
      <p:regular r:id="rId31"/>
      <p:bold r:id="rId32"/>
      <p:italic r:id="rId33"/>
      <p:boldItalic r:id="rId34"/>
    </p:embeddedFont>
    <p:embeddedFont>
      <p:font typeface="Corben"/>
      <p:bold r:id="rId35"/>
    </p:embeddedFont>
    <p:embeddedFont>
      <p:font typeface="Song Myung"/>
      <p:regular r:id="rId36"/>
    </p:embeddedFont>
    <p:embeddedFont>
      <p:font typeface="Lustria"/>
      <p:regular r:id="rId37"/>
    </p:embeddedFont>
    <p:embeddedFont>
      <p:font typeface="Stardos Stencil"/>
      <p:regular r:id="rId38"/>
      <p:bold r:id="rId39"/>
    </p:embeddedFont>
    <p:embeddedFont>
      <p:font typeface="Merriweather"/>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E042A5-54E1-4A01-8003-E0197F051001}">
  <a:tblStyle styleId="{8CE042A5-54E1-4A01-8003-E0197F051001}" styleName="Table_0">
    <a:wholeTbl>
      <a:tcTxStyle b="off" i="off">
        <a:font>
          <a:latin typeface="Calisto MT"/>
          <a:ea typeface="Calisto MT"/>
          <a:cs typeface="Calisto M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3E8E7"/>
          </a:solidFill>
        </a:fill>
      </a:tcStyle>
    </a:wholeTbl>
    <a:band1H>
      <a:tcTxStyle/>
      <a:tcStyle>
        <a:fill>
          <a:solidFill>
            <a:srgbClr val="E7CECB"/>
          </a:solidFill>
        </a:fill>
      </a:tcStyle>
    </a:band1H>
    <a:band2H>
      <a:tcTxStyle/>
    </a:band2H>
    <a:band1V>
      <a:tcTxStyle/>
      <a:tcStyle>
        <a:fill>
          <a:solidFill>
            <a:srgbClr val="E7CECB"/>
          </a:solidFill>
        </a:fill>
      </a:tcStyle>
    </a:band1V>
    <a:band2V>
      <a:tcTxStyle/>
    </a:band2V>
    <a:lastCol>
      <a:tcTxStyle b="on" i="off">
        <a:font>
          <a:latin typeface="Calisto MT"/>
          <a:ea typeface="Calisto MT"/>
          <a:cs typeface="Calisto MT"/>
        </a:font>
        <a:schemeClr val="lt1"/>
      </a:tcTxStyle>
      <a:tcStyle>
        <a:fill>
          <a:solidFill>
            <a:schemeClr val="accent1"/>
          </a:solidFill>
        </a:fill>
      </a:tcStyle>
    </a:lastCol>
    <a:firstCol>
      <a:tcTxStyle b="on" i="off">
        <a:font>
          <a:latin typeface="Calisto MT"/>
          <a:ea typeface="Calisto MT"/>
          <a:cs typeface="Calisto MT"/>
        </a:font>
        <a:schemeClr val="lt1"/>
      </a:tcTxStyle>
      <a:tcStyle>
        <a:fill>
          <a:solidFill>
            <a:schemeClr val="accent1"/>
          </a:solidFill>
        </a:fill>
      </a:tcStyle>
    </a:firstCol>
    <a:lastRow>
      <a:tcTxStyle b="on" i="off">
        <a:font>
          <a:latin typeface="Calisto MT"/>
          <a:ea typeface="Calisto MT"/>
          <a:cs typeface="Calisto M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sto MT"/>
          <a:ea typeface="Calisto MT"/>
          <a:cs typeface="Calisto M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5.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Merriweather-boldItalic.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verlock-regular.fntdata"/><Relationship Id="rId30" Type="http://schemas.openxmlformats.org/officeDocument/2006/relationships/font" Target="fonts/Play-bold.fntdata"/><Relationship Id="rId11" Type="http://schemas.openxmlformats.org/officeDocument/2006/relationships/slide" Target="slides/slide6.xml"/><Relationship Id="rId33" Type="http://schemas.openxmlformats.org/officeDocument/2006/relationships/font" Target="fonts/Overlock-italic.fntdata"/><Relationship Id="rId10" Type="http://schemas.openxmlformats.org/officeDocument/2006/relationships/slide" Target="slides/slide5.xml"/><Relationship Id="rId32" Type="http://schemas.openxmlformats.org/officeDocument/2006/relationships/font" Target="fonts/Overlock-bold.fntdata"/><Relationship Id="rId13" Type="http://schemas.openxmlformats.org/officeDocument/2006/relationships/slide" Target="slides/slide8.xml"/><Relationship Id="rId35" Type="http://schemas.openxmlformats.org/officeDocument/2006/relationships/font" Target="fonts/Corben-bold.fntdata"/><Relationship Id="rId12" Type="http://schemas.openxmlformats.org/officeDocument/2006/relationships/slide" Target="slides/slide7.xml"/><Relationship Id="rId34" Type="http://schemas.openxmlformats.org/officeDocument/2006/relationships/font" Target="fonts/Overlock-boldItalic.fntdata"/><Relationship Id="rId15" Type="http://schemas.openxmlformats.org/officeDocument/2006/relationships/slide" Target="slides/slide10.xml"/><Relationship Id="rId37" Type="http://schemas.openxmlformats.org/officeDocument/2006/relationships/font" Target="fonts/Lustria-regular.fntdata"/><Relationship Id="rId14" Type="http://schemas.openxmlformats.org/officeDocument/2006/relationships/slide" Target="slides/slide9.xml"/><Relationship Id="rId36" Type="http://schemas.openxmlformats.org/officeDocument/2006/relationships/font" Target="fonts/SongMyung-regular.fntdata"/><Relationship Id="rId17" Type="http://schemas.openxmlformats.org/officeDocument/2006/relationships/slide" Target="slides/slide12.xml"/><Relationship Id="rId39" Type="http://schemas.openxmlformats.org/officeDocument/2006/relationships/font" Target="fonts/StardosStencil-bold.fntdata"/><Relationship Id="rId16" Type="http://schemas.openxmlformats.org/officeDocument/2006/relationships/slide" Target="slides/slide11.xml"/><Relationship Id="rId38" Type="http://schemas.openxmlformats.org/officeDocument/2006/relationships/font" Target="fonts/StardosStencil-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1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11"/>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75" name="Google Shape;75;p11"/>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13"/>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
        <p:nvSpPr>
          <p:cNvPr id="93" name="Google Shape;93;p1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15"/>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15"/>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15"/>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15"/>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15"/>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1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1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1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16"/>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1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18" name="Google Shape;118;p16"/>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16"/>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1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1" name="Google Shape;121;p16"/>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16"/>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1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4" name="Google Shape;124;p16"/>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8" name="Shape 128"/>
        <p:cNvGrpSpPr/>
        <p:nvPr/>
      </p:nvGrpSpPr>
      <p:grpSpPr>
        <a:xfrm>
          <a:off x="0" y="0"/>
          <a:ext cx="0" cy="0"/>
          <a:chOff x="0" y="0"/>
          <a:chExt cx="0" cy="0"/>
        </a:xfrm>
      </p:grpSpPr>
      <p:sp>
        <p:nvSpPr>
          <p:cNvPr id="129" name="Google Shape;129;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1" name="Google Shape;131;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4" name="Shape 134"/>
        <p:cNvGrpSpPr/>
        <p:nvPr/>
      </p:nvGrpSpPr>
      <p:grpSpPr>
        <a:xfrm>
          <a:off x="0" y="0"/>
          <a:ext cx="0" cy="0"/>
          <a:chOff x="0" y="0"/>
          <a:chExt cx="0" cy="0"/>
        </a:xfrm>
      </p:grpSpPr>
      <p:sp>
        <p:nvSpPr>
          <p:cNvPr id="135" name="Google Shape;135;p18"/>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37" name="Google Shape;137;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0" name="Google Shape;30;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6"/>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pic>
        <p:nvPicPr>
          <p:cNvPr descr="Slate-V2-HD-compPhotoInset.png" id="41" name="Google Shape;41;p7"/>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2" name="Google Shape;42;p7"/>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3" name="Google Shape;43;p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5" name="Google Shape;45;p7"/>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6" name="Google Shape;46;p7"/>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7" name="Google Shape;47;p7"/>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8" name="Google Shape;48;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9"/>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1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10"/>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67" name="Google Shape;67;p10"/>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8" name="Google Shape;8;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9" name="Google Shape;9;p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10" name="Google Shape;10;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43.png"/><Relationship Id="rId5" Type="http://schemas.openxmlformats.org/officeDocument/2006/relationships/image" Target="../media/image55.png"/><Relationship Id="rId6"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69.png"/><Relationship Id="rId7"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1.png"/><Relationship Id="rId4" Type="http://schemas.openxmlformats.org/officeDocument/2006/relationships/image" Target="../media/image72.png"/><Relationship Id="rId5" Type="http://schemas.openxmlformats.org/officeDocument/2006/relationships/image" Target="../media/image79.png"/><Relationship Id="rId6"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1.png"/><Relationship Id="rId4" Type="http://schemas.openxmlformats.org/officeDocument/2006/relationships/image" Target="../media/image71.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74.png"/><Relationship Id="rId5" Type="http://schemas.openxmlformats.org/officeDocument/2006/relationships/image" Target="../media/image66.png"/><Relationship Id="rId6"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76.png"/><Relationship Id="rId5"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81.png"/><Relationship Id="rId5" Type="http://schemas.openxmlformats.org/officeDocument/2006/relationships/image" Target="../media/image78.png"/><Relationship Id="rId6"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83.png"/><Relationship Id="rId5"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hyperlink" Target="https://github.com/pranavcode29/Data-Science-Internship-Project/tree/main" TargetMode="External"/><Relationship Id="rId5" Type="http://schemas.openxmlformats.org/officeDocument/2006/relationships/hyperlink" Target="https://data-science-internship-project-qwq23z8aznpvyjldddlbxm.streamlit.ap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9.png"/><Relationship Id="rId5"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5.png"/><Relationship Id="rId9"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42.png"/><Relationship Id="rId7" Type="http://schemas.openxmlformats.org/officeDocument/2006/relationships/image" Target="../media/image26.png"/><Relationship Id="rId8" Type="http://schemas.openxmlformats.org/officeDocument/2006/relationships/image" Target="../media/image41.png"/></Relationships>
</file>

<file path=ppt/slides/_rels/slide9.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9.png"/><Relationship Id="rId9"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46.png"/><Relationship Id="rId7" Type="http://schemas.openxmlformats.org/officeDocument/2006/relationships/image" Target="../media/image37.png"/><Relationship Id="rId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19"/>
          <p:cNvSpPr txBox="1"/>
          <p:nvPr>
            <p:ph type="ctrTitle"/>
          </p:nvPr>
        </p:nvSpPr>
        <p:spPr>
          <a:xfrm>
            <a:off x="557375" y="1726398"/>
            <a:ext cx="6447300" cy="30780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ctr">
              <a:spcBef>
                <a:spcPts val="0"/>
              </a:spcBef>
              <a:spcAft>
                <a:spcPts val="0"/>
              </a:spcAft>
              <a:buClr>
                <a:srgbClr val="0070C0"/>
              </a:buClr>
              <a:buSzPts val="4800"/>
              <a:buFont typeface="Arial"/>
              <a:buNone/>
            </a:pPr>
            <a:r>
              <a:rPr b="1" lang="en-US" sz="4800">
                <a:solidFill>
                  <a:srgbClr val="0070C0"/>
                </a:solidFill>
                <a:latin typeface="Comic Sans MS"/>
                <a:ea typeface="Comic Sans MS"/>
                <a:cs typeface="Comic Sans MS"/>
                <a:sym typeface="Comic Sans MS"/>
              </a:rPr>
              <a:t>Data Science with Python Career Program – Internship Project</a:t>
            </a:r>
            <a:endParaRPr sz="4800">
              <a:solidFill>
                <a:srgbClr val="0070C0"/>
              </a:solidFill>
              <a:latin typeface="Comic Sans MS"/>
              <a:ea typeface="Comic Sans MS"/>
              <a:cs typeface="Comic Sans MS"/>
              <a:sym typeface="Comic Sans MS"/>
            </a:endParaRPr>
          </a:p>
        </p:txBody>
      </p:sp>
      <p:sp>
        <p:nvSpPr>
          <p:cNvPr id="145" name="Google Shape;145;p19"/>
          <p:cNvSpPr txBox="1"/>
          <p:nvPr>
            <p:ph idx="1" type="subTitle"/>
          </p:nvPr>
        </p:nvSpPr>
        <p:spPr>
          <a:xfrm>
            <a:off x="2631056" y="5053536"/>
            <a:ext cx="5044624" cy="69011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SzPts val="1960"/>
              <a:buNone/>
            </a:pPr>
            <a:r>
              <a:rPr lang="en-US" sz="2800">
                <a:solidFill>
                  <a:schemeClr val="lt1"/>
                </a:solidFill>
                <a:latin typeface="Algerian"/>
                <a:ea typeface="Algerian"/>
                <a:cs typeface="Algerian"/>
                <a:sym typeface="Algerian"/>
              </a:rPr>
              <a:t>By</a:t>
            </a:r>
            <a:r>
              <a:rPr lang="en-US" sz="3200">
                <a:solidFill>
                  <a:schemeClr val="lt1"/>
                </a:solidFill>
                <a:latin typeface="Algerian"/>
                <a:ea typeface="Algerian"/>
                <a:cs typeface="Algerian"/>
                <a:sym typeface="Algerian"/>
              </a:rPr>
              <a:t> – </a:t>
            </a:r>
            <a:r>
              <a:rPr lang="en-US" sz="2800">
                <a:solidFill>
                  <a:schemeClr val="lt1"/>
                </a:solidFill>
                <a:latin typeface="Algerian"/>
                <a:ea typeface="Algerian"/>
                <a:cs typeface="Algerian"/>
                <a:sym typeface="Algerian"/>
              </a:rPr>
              <a:t>PRANAV</a:t>
            </a:r>
            <a:r>
              <a:rPr lang="en-US" sz="3200">
                <a:solidFill>
                  <a:schemeClr val="lt1"/>
                </a:solidFill>
                <a:latin typeface="Algerian"/>
                <a:ea typeface="Algerian"/>
                <a:cs typeface="Algerian"/>
                <a:sym typeface="Algerian"/>
              </a:rPr>
              <a:t> </a:t>
            </a:r>
            <a:r>
              <a:rPr lang="en-US" sz="2800">
                <a:solidFill>
                  <a:schemeClr val="lt1"/>
                </a:solidFill>
                <a:latin typeface="Algerian"/>
                <a:ea typeface="Algerian"/>
                <a:cs typeface="Algerian"/>
                <a:sym typeface="Algerian"/>
              </a:rPr>
              <a:t>BANSAL</a:t>
            </a:r>
            <a:endParaRPr sz="3200">
              <a:solidFill>
                <a:schemeClr val="lt1"/>
              </a:solidFill>
              <a:latin typeface="Algerian"/>
              <a:ea typeface="Algerian"/>
              <a:cs typeface="Algerian"/>
              <a:sym typeface="Algerian"/>
            </a:endParaRPr>
          </a:p>
        </p:txBody>
      </p:sp>
      <p:pic>
        <p:nvPicPr>
          <p:cNvPr descr="Sphere of mesh and nodes" id="146" name="Google Shape;146;p19"/>
          <p:cNvPicPr preferRelativeResize="0"/>
          <p:nvPr/>
        </p:nvPicPr>
        <p:blipFill rotWithShape="1">
          <a:blip r:embed="rId3">
            <a:alphaModFix/>
          </a:blip>
          <a:srcRect b="0" l="45485" r="14497" t="0"/>
          <a:stretch/>
        </p:blipFill>
        <p:spPr>
          <a:xfrm>
            <a:off x="7479102" y="1"/>
            <a:ext cx="4712899" cy="6857999"/>
          </a:xfrm>
          <a:prstGeom prst="rect">
            <a:avLst/>
          </a:prstGeom>
          <a:noFill/>
          <a:ln>
            <a:noFill/>
          </a:ln>
        </p:spPr>
      </p:pic>
      <p:pic>
        <p:nvPicPr>
          <p:cNvPr id="147" name="Google Shape;147;p19"/>
          <p:cNvPicPr preferRelativeResize="0"/>
          <p:nvPr/>
        </p:nvPicPr>
        <p:blipFill rotWithShape="1">
          <a:blip r:embed="rId4">
            <a:alphaModFix/>
          </a:blip>
          <a:srcRect b="0" l="0" r="0" t="0"/>
          <a:stretch/>
        </p:blipFill>
        <p:spPr>
          <a:xfrm>
            <a:off x="402097" y="315957"/>
            <a:ext cx="3834716" cy="91447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b="0" l="0" r="0" t="0"/>
          <a:stretch/>
        </p:blipFill>
        <p:spPr>
          <a:xfrm>
            <a:off x="355601" y="134212"/>
            <a:ext cx="2517866" cy="603556"/>
          </a:xfrm>
          <a:prstGeom prst="rect">
            <a:avLst/>
          </a:prstGeom>
          <a:noFill/>
          <a:ln>
            <a:noFill/>
          </a:ln>
        </p:spPr>
      </p:pic>
      <p:pic>
        <p:nvPicPr>
          <p:cNvPr id="241" name="Google Shape;241;p28"/>
          <p:cNvPicPr preferRelativeResize="0"/>
          <p:nvPr/>
        </p:nvPicPr>
        <p:blipFill rotWithShape="1">
          <a:blip r:embed="rId4">
            <a:alphaModFix/>
          </a:blip>
          <a:srcRect b="0" l="0" r="0" t="0"/>
          <a:stretch/>
        </p:blipFill>
        <p:spPr>
          <a:xfrm>
            <a:off x="4876046" y="1736244"/>
            <a:ext cx="6859956" cy="2353260"/>
          </a:xfrm>
          <a:prstGeom prst="rect">
            <a:avLst/>
          </a:prstGeom>
          <a:noFill/>
          <a:ln>
            <a:noFill/>
          </a:ln>
        </p:spPr>
      </p:pic>
      <p:sp>
        <p:nvSpPr>
          <p:cNvPr id="242" name="Google Shape;242;p28"/>
          <p:cNvSpPr/>
          <p:nvPr/>
        </p:nvSpPr>
        <p:spPr>
          <a:xfrm>
            <a:off x="3512744" y="134212"/>
            <a:ext cx="6074876" cy="940137"/>
          </a:xfrm>
          <a:prstGeom prst="ellipse">
            <a:avLst/>
          </a:prstGeom>
          <a:noFill/>
          <a:ln cap="rnd" cmpd="sng" w="15875">
            <a:solidFill>
              <a:srgbClr val="FFFF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FFFF99"/>
                </a:solidFill>
                <a:latin typeface="Stardos Stencil"/>
                <a:ea typeface="Stardos Stencil"/>
                <a:cs typeface="Stardos Stencil"/>
                <a:sym typeface="Stardos Stencil"/>
              </a:rPr>
              <a:t>EDA GRAPHS</a:t>
            </a:r>
            <a:endParaRPr sz="3600">
              <a:solidFill>
                <a:srgbClr val="FFFF99"/>
              </a:solidFill>
              <a:latin typeface="Stardos Stencil"/>
              <a:ea typeface="Stardos Stencil"/>
              <a:cs typeface="Stardos Stencil"/>
              <a:sym typeface="Stardos Stencil"/>
            </a:endParaRPr>
          </a:p>
        </p:txBody>
      </p:sp>
      <p:pic>
        <p:nvPicPr>
          <p:cNvPr id="243" name="Google Shape;243;p28"/>
          <p:cNvPicPr preferRelativeResize="0"/>
          <p:nvPr/>
        </p:nvPicPr>
        <p:blipFill rotWithShape="1">
          <a:blip r:embed="rId5">
            <a:alphaModFix/>
          </a:blip>
          <a:srcRect b="0" l="0" r="0" t="0"/>
          <a:stretch/>
        </p:blipFill>
        <p:spPr>
          <a:xfrm>
            <a:off x="103247" y="1736244"/>
            <a:ext cx="4492864" cy="4680992"/>
          </a:xfrm>
          <a:prstGeom prst="rect">
            <a:avLst/>
          </a:prstGeom>
          <a:noFill/>
          <a:ln>
            <a:noFill/>
          </a:ln>
        </p:spPr>
      </p:pic>
      <p:pic>
        <p:nvPicPr>
          <p:cNvPr id="244" name="Google Shape;244;p28"/>
          <p:cNvPicPr preferRelativeResize="0"/>
          <p:nvPr/>
        </p:nvPicPr>
        <p:blipFill rotWithShape="1">
          <a:blip r:embed="rId6">
            <a:alphaModFix/>
          </a:blip>
          <a:srcRect b="0" l="0" r="0" t="0"/>
          <a:stretch/>
        </p:blipFill>
        <p:spPr>
          <a:xfrm>
            <a:off x="4876046" y="4333269"/>
            <a:ext cx="6859956" cy="20839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9"/>
          <p:cNvPicPr preferRelativeResize="0"/>
          <p:nvPr/>
        </p:nvPicPr>
        <p:blipFill rotWithShape="1">
          <a:blip r:embed="rId3">
            <a:alphaModFix/>
          </a:blip>
          <a:srcRect b="0" l="0" r="0" t="0"/>
          <a:stretch/>
        </p:blipFill>
        <p:spPr>
          <a:xfrm>
            <a:off x="319388" y="85258"/>
            <a:ext cx="2517866" cy="603556"/>
          </a:xfrm>
          <a:prstGeom prst="rect">
            <a:avLst/>
          </a:prstGeom>
          <a:noFill/>
          <a:ln>
            <a:noFill/>
          </a:ln>
        </p:spPr>
      </p:pic>
      <p:pic>
        <p:nvPicPr>
          <p:cNvPr id="250" name="Google Shape;250;p29"/>
          <p:cNvPicPr preferRelativeResize="0"/>
          <p:nvPr/>
        </p:nvPicPr>
        <p:blipFill rotWithShape="1">
          <a:blip r:embed="rId4">
            <a:alphaModFix/>
          </a:blip>
          <a:srcRect b="0" l="0" r="0" t="0"/>
          <a:stretch/>
        </p:blipFill>
        <p:spPr>
          <a:xfrm>
            <a:off x="4440573" y="1484768"/>
            <a:ext cx="3676012" cy="1944232"/>
          </a:xfrm>
          <a:prstGeom prst="rect">
            <a:avLst/>
          </a:prstGeom>
          <a:noFill/>
          <a:ln>
            <a:noFill/>
          </a:ln>
        </p:spPr>
      </p:pic>
      <p:pic>
        <p:nvPicPr>
          <p:cNvPr id="251" name="Google Shape;251;p29"/>
          <p:cNvPicPr preferRelativeResize="0"/>
          <p:nvPr/>
        </p:nvPicPr>
        <p:blipFill rotWithShape="1">
          <a:blip r:embed="rId5">
            <a:alphaModFix/>
          </a:blip>
          <a:srcRect b="0" l="0" r="0" t="0"/>
          <a:stretch/>
        </p:blipFill>
        <p:spPr>
          <a:xfrm>
            <a:off x="191191" y="1122630"/>
            <a:ext cx="4063938" cy="5576933"/>
          </a:xfrm>
          <a:prstGeom prst="rect">
            <a:avLst/>
          </a:prstGeom>
          <a:noFill/>
          <a:ln>
            <a:noFill/>
          </a:ln>
        </p:spPr>
      </p:pic>
      <p:pic>
        <p:nvPicPr>
          <p:cNvPr id="252" name="Google Shape;252;p29"/>
          <p:cNvPicPr preferRelativeResize="0"/>
          <p:nvPr/>
        </p:nvPicPr>
        <p:blipFill rotWithShape="1">
          <a:blip r:embed="rId6">
            <a:alphaModFix/>
          </a:blip>
          <a:srcRect b="0" l="0" r="0" t="0"/>
          <a:stretch/>
        </p:blipFill>
        <p:spPr>
          <a:xfrm>
            <a:off x="8302029" y="1122629"/>
            <a:ext cx="3764098" cy="5576933"/>
          </a:xfrm>
          <a:prstGeom prst="rect">
            <a:avLst/>
          </a:prstGeom>
          <a:noFill/>
          <a:ln>
            <a:noFill/>
          </a:ln>
        </p:spPr>
      </p:pic>
      <p:pic>
        <p:nvPicPr>
          <p:cNvPr id="253" name="Google Shape;253;p29"/>
          <p:cNvPicPr preferRelativeResize="0"/>
          <p:nvPr/>
        </p:nvPicPr>
        <p:blipFill rotWithShape="1">
          <a:blip r:embed="rId7">
            <a:alphaModFix/>
          </a:blip>
          <a:srcRect b="0" l="0" r="0" t="0"/>
          <a:stretch/>
        </p:blipFill>
        <p:spPr>
          <a:xfrm>
            <a:off x="4572001" y="3852247"/>
            <a:ext cx="3212870" cy="2615411"/>
          </a:xfrm>
          <a:prstGeom prst="rect">
            <a:avLst/>
          </a:prstGeom>
          <a:noFill/>
          <a:ln>
            <a:noFill/>
          </a:ln>
        </p:spPr>
      </p:pic>
      <p:sp>
        <p:nvSpPr>
          <p:cNvPr id="254" name="Google Shape;254;p29"/>
          <p:cNvSpPr/>
          <p:nvPr/>
        </p:nvSpPr>
        <p:spPr>
          <a:xfrm>
            <a:off x="3485584" y="-8287"/>
            <a:ext cx="5875699" cy="1069808"/>
          </a:xfrm>
          <a:prstGeom prst="ellipse">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55" name="Google Shape;255;p29"/>
          <p:cNvSpPr/>
          <p:nvPr/>
        </p:nvSpPr>
        <p:spPr>
          <a:xfrm>
            <a:off x="3268302" y="95063"/>
            <a:ext cx="6020553" cy="964191"/>
          </a:xfrm>
          <a:prstGeom prst="ellipse">
            <a:avLst/>
          </a:prstGeom>
          <a:noFill/>
          <a:ln cap="rnd" cmpd="sng" w="15875">
            <a:solidFill>
              <a:srgbClr val="33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33CCCC"/>
                </a:solidFill>
                <a:latin typeface="Stardos Stencil"/>
                <a:ea typeface="Stardos Stencil"/>
                <a:cs typeface="Stardos Stencil"/>
                <a:sym typeface="Stardos Stencil"/>
              </a:rPr>
              <a:t>EDA GRAPHS</a:t>
            </a:r>
            <a:endParaRPr sz="4000">
              <a:solidFill>
                <a:srgbClr val="33CCCC"/>
              </a:solidFill>
              <a:latin typeface="Stardos Stencil"/>
              <a:ea typeface="Stardos Stencil"/>
              <a:cs typeface="Stardos Stencil"/>
              <a:sym typeface="Stardos Stenci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rotWithShape="1">
          <a:blip r:embed="rId3">
            <a:alphaModFix/>
          </a:blip>
          <a:srcRect b="0" l="0" r="0" t="0"/>
          <a:stretch/>
        </p:blipFill>
        <p:spPr>
          <a:xfrm>
            <a:off x="135671" y="64845"/>
            <a:ext cx="2655262" cy="636491"/>
          </a:xfrm>
          <a:prstGeom prst="rect">
            <a:avLst/>
          </a:prstGeom>
          <a:noFill/>
          <a:ln>
            <a:noFill/>
          </a:ln>
        </p:spPr>
      </p:pic>
      <p:sp>
        <p:nvSpPr>
          <p:cNvPr id="261" name="Google Shape;261;p30"/>
          <p:cNvSpPr/>
          <p:nvPr/>
        </p:nvSpPr>
        <p:spPr>
          <a:xfrm>
            <a:off x="3336326" y="108204"/>
            <a:ext cx="5676181" cy="905773"/>
          </a:xfrm>
          <a:prstGeom prst="ellipse">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accent1"/>
                </a:solidFill>
                <a:latin typeface="Stardos Stencil"/>
                <a:ea typeface="Stardos Stencil"/>
                <a:cs typeface="Stardos Stencil"/>
                <a:sym typeface="Stardos Stencil"/>
              </a:rPr>
              <a:t>EDA GRAPHS</a:t>
            </a:r>
            <a:endParaRPr sz="3600">
              <a:solidFill>
                <a:schemeClr val="accent1"/>
              </a:solidFill>
              <a:latin typeface="Stardos Stencil"/>
              <a:ea typeface="Stardos Stencil"/>
              <a:cs typeface="Stardos Stencil"/>
              <a:sym typeface="Stardos Stencil"/>
            </a:endParaRPr>
          </a:p>
        </p:txBody>
      </p:sp>
      <p:sp>
        <p:nvSpPr>
          <p:cNvPr id="262" name="Google Shape;262;p30"/>
          <p:cNvSpPr/>
          <p:nvPr/>
        </p:nvSpPr>
        <p:spPr>
          <a:xfrm>
            <a:off x="3222594" y="1120461"/>
            <a:ext cx="553078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200">
                <a:solidFill>
                  <a:srgbClr val="FFFFFF"/>
                </a:solidFill>
                <a:latin typeface="Lustria"/>
                <a:ea typeface="Lustria"/>
                <a:cs typeface="Lustria"/>
                <a:sym typeface="Lustria"/>
              </a:rPr>
              <a:t>TIME SERIES ANALYSIS</a:t>
            </a:r>
            <a:endParaRPr b="1" sz="3200" cap="none">
              <a:solidFill>
                <a:srgbClr val="FFFFFF"/>
              </a:solidFill>
              <a:latin typeface="Lustria"/>
              <a:ea typeface="Lustria"/>
              <a:cs typeface="Lustria"/>
              <a:sym typeface="Lustria"/>
            </a:endParaRPr>
          </a:p>
        </p:txBody>
      </p:sp>
      <p:pic>
        <p:nvPicPr>
          <p:cNvPr id="263" name="Google Shape;263;p30"/>
          <p:cNvPicPr preferRelativeResize="0"/>
          <p:nvPr/>
        </p:nvPicPr>
        <p:blipFill rotWithShape="1">
          <a:blip r:embed="rId4">
            <a:alphaModFix/>
          </a:blip>
          <a:srcRect b="0" l="0" r="0" t="0"/>
          <a:stretch/>
        </p:blipFill>
        <p:spPr>
          <a:xfrm>
            <a:off x="174474" y="1927177"/>
            <a:ext cx="5161006" cy="2289716"/>
          </a:xfrm>
          <a:prstGeom prst="rect">
            <a:avLst/>
          </a:prstGeom>
          <a:noFill/>
          <a:ln>
            <a:noFill/>
          </a:ln>
        </p:spPr>
      </p:pic>
      <p:pic>
        <p:nvPicPr>
          <p:cNvPr id="264" name="Google Shape;264;p30"/>
          <p:cNvPicPr preferRelativeResize="0"/>
          <p:nvPr/>
        </p:nvPicPr>
        <p:blipFill rotWithShape="1">
          <a:blip r:embed="rId5">
            <a:alphaModFix/>
          </a:blip>
          <a:srcRect b="0" l="0" r="0" t="0"/>
          <a:stretch/>
        </p:blipFill>
        <p:spPr>
          <a:xfrm>
            <a:off x="135670" y="4438834"/>
            <a:ext cx="5199810" cy="2175029"/>
          </a:xfrm>
          <a:prstGeom prst="rect">
            <a:avLst/>
          </a:prstGeom>
          <a:noFill/>
          <a:ln>
            <a:noFill/>
          </a:ln>
        </p:spPr>
      </p:pic>
      <p:pic>
        <p:nvPicPr>
          <p:cNvPr id="265" name="Google Shape;265;p30"/>
          <p:cNvPicPr preferRelativeResize="0"/>
          <p:nvPr/>
        </p:nvPicPr>
        <p:blipFill rotWithShape="1">
          <a:blip r:embed="rId6">
            <a:alphaModFix/>
          </a:blip>
          <a:srcRect b="0" l="0" r="0" t="0"/>
          <a:stretch/>
        </p:blipFill>
        <p:spPr>
          <a:xfrm>
            <a:off x="6347533" y="1927177"/>
            <a:ext cx="5329951" cy="2289716"/>
          </a:xfrm>
          <a:prstGeom prst="rect">
            <a:avLst/>
          </a:prstGeom>
          <a:noFill/>
          <a:ln>
            <a:noFill/>
          </a:ln>
        </p:spPr>
      </p:pic>
      <p:pic>
        <p:nvPicPr>
          <p:cNvPr id="266" name="Google Shape;266;p30"/>
          <p:cNvPicPr preferRelativeResize="0"/>
          <p:nvPr/>
        </p:nvPicPr>
        <p:blipFill rotWithShape="1">
          <a:blip r:embed="rId7">
            <a:alphaModFix/>
          </a:blip>
          <a:srcRect b="0" l="0" r="0" t="0"/>
          <a:stretch/>
        </p:blipFill>
        <p:spPr>
          <a:xfrm>
            <a:off x="6347532" y="4437409"/>
            <a:ext cx="5329951" cy="21750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b="0" l="0" r="0" t="0"/>
          <a:stretch/>
        </p:blipFill>
        <p:spPr>
          <a:xfrm>
            <a:off x="334078" y="142482"/>
            <a:ext cx="2517866" cy="603556"/>
          </a:xfrm>
          <a:prstGeom prst="rect">
            <a:avLst/>
          </a:prstGeom>
          <a:noFill/>
          <a:ln>
            <a:noFill/>
          </a:ln>
        </p:spPr>
      </p:pic>
      <p:sp>
        <p:nvSpPr>
          <p:cNvPr id="272" name="Google Shape;272;p31"/>
          <p:cNvSpPr/>
          <p:nvPr/>
        </p:nvSpPr>
        <p:spPr>
          <a:xfrm>
            <a:off x="5074423" y="261541"/>
            <a:ext cx="4245068" cy="772065"/>
          </a:xfrm>
          <a:prstGeom prst="roundRect">
            <a:avLst>
              <a:gd fmla="val 16667" name="adj"/>
            </a:avLst>
          </a:prstGeom>
          <a:solidFill>
            <a:srgbClr val="FF000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Play"/>
                <a:ea typeface="Play"/>
                <a:cs typeface="Play"/>
                <a:sym typeface="Play"/>
              </a:rPr>
              <a:t>Graphical Analysis</a:t>
            </a:r>
            <a:endParaRPr sz="2400">
              <a:solidFill>
                <a:schemeClr val="dk1"/>
              </a:solidFill>
              <a:latin typeface="Play"/>
              <a:ea typeface="Play"/>
              <a:cs typeface="Play"/>
              <a:sym typeface="Play"/>
            </a:endParaRPr>
          </a:p>
        </p:txBody>
      </p:sp>
      <p:pic>
        <p:nvPicPr>
          <p:cNvPr id="273" name="Google Shape;273;p31"/>
          <p:cNvPicPr preferRelativeResize="0"/>
          <p:nvPr/>
        </p:nvPicPr>
        <p:blipFill rotWithShape="1">
          <a:blip r:embed="rId4">
            <a:alphaModFix/>
          </a:blip>
          <a:srcRect b="0" l="0" r="0" t="0"/>
          <a:stretch/>
        </p:blipFill>
        <p:spPr>
          <a:xfrm>
            <a:off x="4547987" y="4130386"/>
            <a:ext cx="3182609" cy="2373747"/>
          </a:xfrm>
          <a:prstGeom prst="rect">
            <a:avLst/>
          </a:prstGeom>
          <a:noFill/>
          <a:ln>
            <a:noFill/>
          </a:ln>
        </p:spPr>
      </p:pic>
      <p:pic>
        <p:nvPicPr>
          <p:cNvPr id="274" name="Google Shape;274;p31"/>
          <p:cNvPicPr preferRelativeResize="0"/>
          <p:nvPr/>
        </p:nvPicPr>
        <p:blipFill rotWithShape="1">
          <a:blip r:embed="rId5">
            <a:alphaModFix/>
          </a:blip>
          <a:srcRect b="0" l="0" r="0" t="0"/>
          <a:stretch/>
        </p:blipFill>
        <p:spPr>
          <a:xfrm>
            <a:off x="4547987" y="1274617"/>
            <a:ext cx="3182610" cy="2373747"/>
          </a:xfrm>
          <a:prstGeom prst="rect">
            <a:avLst/>
          </a:prstGeom>
          <a:noFill/>
          <a:ln>
            <a:noFill/>
          </a:ln>
        </p:spPr>
      </p:pic>
      <p:pic>
        <p:nvPicPr>
          <p:cNvPr id="275" name="Google Shape;275;p31"/>
          <p:cNvPicPr preferRelativeResize="0"/>
          <p:nvPr/>
        </p:nvPicPr>
        <p:blipFill rotWithShape="1">
          <a:blip r:embed="rId6">
            <a:alphaModFix/>
          </a:blip>
          <a:srcRect b="0" l="0" r="0" t="0"/>
          <a:stretch/>
        </p:blipFill>
        <p:spPr>
          <a:xfrm>
            <a:off x="8569036" y="1279813"/>
            <a:ext cx="3078019" cy="2368551"/>
          </a:xfrm>
          <a:prstGeom prst="rect">
            <a:avLst/>
          </a:prstGeom>
          <a:noFill/>
          <a:ln>
            <a:noFill/>
          </a:ln>
        </p:spPr>
      </p:pic>
      <p:pic>
        <p:nvPicPr>
          <p:cNvPr id="276" name="Google Shape;276;p31"/>
          <p:cNvPicPr preferRelativeResize="0"/>
          <p:nvPr/>
        </p:nvPicPr>
        <p:blipFill rotWithShape="1">
          <a:blip r:embed="rId7">
            <a:alphaModFix/>
          </a:blip>
          <a:srcRect b="0" l="0" r="0" t="0"/>
          <a:stretch/>
        </p:blipFill>
        <p:spPr>
          <a:xfrm>
            <a:off x="8569036" y="4130386"/>
            <a:ext cx="3078019" cy="2373746"/>
          </a:xfrm>
          <a:prstGeom prst="rect">
            <a:avLst/>
          </a:prstGeom>
          <a:noFill/>
          <a:ln>
            <a:noFill/>
          </a:ln>
        </p:spPr>
      </p:pic>
      <p:pic>
        <p:nvPicPr>
          <p:cNvPr id="277" name="Google Shape;277;p31"/>
          <p:cNvPicPr preferRelativeResize="0"/>
          <p:nvPr/>
        </p:nvPicPr>
        <p:blipFill rotWithShape="1">
          <a:blip r:embed="rId8">
            <a:alphaModFix/>
          </a:blip>
          <a:srcRect b="0" l="0" r="0" t="0"/>
          <a:stretch/>
        </p:blipFill>
        <p:spPr>
          <a:xfrm>
            <a:off x="147990" y="1274617"/>
            <a:ext cx="4114210" cy="53805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b="0" l="0" r="0" t="0"/>
          <a:stretch/>
        </p:blipFill>
        <p:spPr>
          <a:xfrm>
            <a:off x="181939" y="162349"/>
            <a:ext cx="2517866" cy="603556"/>
          </a:xfrm>
          <a:prstGeom prst="rect">
            <a:avLst/>
          </a:prstGeom>
          <a:noFill/>
          <a:ln>
            <a:noFill/>
          </a:ln>
        </p:spPr>
      </p:pic>
      <p:sp>
        <p:nvSpPr>
          <p:cNvPr id="283" name="Google Shape;283;p32"/>
          <p:cNvSpPr/>
          <p:nvPr/>
        </p:nvSpPr>
        <p:spPr>
          <a:xfrm>
            <a:off x="4767532" y="162349"/>
            <a:ext cx="5754255" cy="822037"/>
          </a:xfrm>
          <a:prstGeom prst="roundRect">
            <a:avLst>
              <a:gd fmla="val 16667" name="adj"/>
            </a:avLst>
          </a:prstGeom>
          <a:solidFill>
            <a:srgbClr val="33CC33"/>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Insights From Analysis</a:t>
            </a:r>
            <a:endParaRPr sz="3600">
              <a:solidFill>
                <a:schemeClr val="dk1"/>
              </a:solidFill>
              <a:latin typeface="Arial"/>
              <a:ea typeface="Arial"/>
              <a:cs typeface="Arial"/>
              <a:sym typeface="Arial"/>
            </a:endParaRPr>
          </a:p>
        </p:txBody>
      </p:sp>
      <p:sp>
        <p:nvSpPr>
          <p:cNvPr id="284" name="Google Shape;284;p32"/>
          <p:cNvSpPr/>
          <p:nvPr/>
        </p:nvSpPr>
        <p:spPr>
          <a:xfrm>
            <a:off x="782125" y="1218325"/>
            <a:ext cx="10959000" cy="5541300"/>
          </a:xfrm>
          <a:prstGeom prst="roundRect">
            <a:avLst>
              <a:gd fmla="val 16338" name="adj"/>
            </a:avLst>
          </a:prstGeom>
          <a:noFill/>
          <a:ln cap="flat" cmpd="sng" w="28575">
            <a:solidFill>
              <a:srgbClr val="33CC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85" name="Google Shape;285;p32"/>
          <p:cNvSpPr txBox="1"/>
          <p:nvPr/>
        </p:nvSpPr>
        <p:spPr>
          <a:xfrm>
            <a:off x="1165175" y="1590076"/>
            <a:ext cx="9842100" cy="643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Here I have used the Amazing Mart Dataset. Before applying Visualization , first I updated the dataset like performed some data cleaning, Removal of Outliers and some unnecessary columns and then I visualized the dataset using different visualization techniques(matplotlib and seaborn). I have used various plots in this like Bar plot, Hist plot, Scatterplot, box plot, Line plot and many more. I also used correlation plot (Heatmap) to check the correlation between different features, where I have found that With the increase in the year the sales keeps on increasing , but the profit and actual discount are highly negatively correlated. I have also used pair plot to check the pairwise relationship between different features. In this Exploratory Data Analysis (EDA) step of our project, we gained various insights from the data. Some of the Most Important Insights are :- </a:t>
            </a:r>
            <a:endParaRPr/>
          </a:p>
          <a:p>
            <a:pPr indent="0" lvl="0" marL="0" marR="0" rtl="0" algn="l">
              <a:spcBef>
                <a:spcPts val="0"/>
              </a:spcBef>
              <a:spcAft>
                <a:spcPts val="0"/>
              </a:spcAft>
              <a:buNone/>
            </a:pPr>
            <a:r>
              <a:t/>
            </a:r>
            <a:endParaRPr sz="1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top 10 cities in terms of sales are 'London', 'Berlin', 'Vienna', Madrid', 'Paris', 'Rome', 'Barcelona', 'Hamburg', 'Marseille', 'Turin’.</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top 10 cities in terms of profit are 'London', 'Vienna', 'Madrid', 'Paris', 'Berlin', 'Hamburg', 'edinburgh', Bremen', 'Munich', 'Bochum’.</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top 5 cities with the highest total discount are 'Stockholm', 'Berlin', 'London', 'Toulouse', 'Dublin'.</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Stockholm has the highest total discount of 25.2 %.</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Highest No. of Sales is made in France, Whereas The Lowest No. of Sales is made in Denmark.</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Highest No. of Profit is made in United Kingdom.</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Country incurring the highest loss is Netherlands.</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Highest No. of Total Discount is made in France.</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There are some countries who do not get any discount like Austria, Belgium, Finland, Norway and Switzerland.</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Discount made in South Region is comparatively more than North.</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most no. of shipping mode used is 'Economy'.</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Highest Sales is made using Economy Plus Shipping Mode.</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Economy Shipping Mode has the highest loss.</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Most Buying State is 'England’.</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England has the highest sales.</a:t>
            </a:r>
            <a:endParaRPr/>
          </a:p>
          <a:p>
            <a:pPr indent="-342900" lvl="0" marL="342900" marR="0" rtl="0" algn="l">
              <a:spcBef>
                <a:spcPts val="0"/>
              </a:spcBef>
              <a:spcAft>
                <a:spcPts val="0"/>
              </a:spcAft>
              <a:buClr>
                <a:schemeClr val="lt1"/>
              </a:buClr>
              <a:buSzPts val="1000"/>
              <a:buFont typeface="Arial"/>
              <a:buAutoNum type="arabicPeriod"/>
            </a:pPr>
            <a:r>
              <a:rPr b="0" i="0" lang="en-US" sz="1000">
                <a:solidFill>
                  <a:schemeClr val="lt1"/>
                </a:solidFill>
                <a:latin typeface="Arial"/>
                <a:ea typeface="Arial"/>
                <a:cs typeface="Arial"/>
                <a:sym typeface="Arial"/>
              </a:rPr>
              <a:t>The most No. of Days taken to Ship the order is 4 Days.</a:t>
            </a:r>
            <a:endParaRPr sz="1000">
              <a:solidFill>
                <a:schemeClr val="lt1"/>
              </a:solidFill>
              <a:latin typeface="Arial"/>
              <a:ea typeface="Arial"/>
              <a:cs typeface="Arial"/>
              <a:sym typeface="Arial"/>
            </a:endParaRPr>
          </a:p>
          <a:p>
            <a:pPr indent="-342900" lvl="0" marL="342900" marR="0" rtl="0" algn="l">
              <a:spcBef>
                <a:spcPts val="0"/>
              </a:spcBef>
              <a:spcAft>
                <a:spcPts val="0"/>
              </a:spcAft>
              <a:buClr>
                <a:schemeClr val="lt1"/>
              </a:buClr>
              <a:buSzPts val="1000"/>
              <a:buFont typeface="Arial"/>
              <a:buAutoNum type="arabicPeriod"/>
            </a:pPr>
            <a:r>
              <a:rPr lang="en-US" sz="1000">
                <a:solidFill>
                  <a:schemeClr val="lt1"/>
                </a:solidFill>
                <a:latin typeface="Arial"/>
                <a:ea typeface="Arial"/>
                <a:cs typeface="Arial"/>
                <a:sym typeface="Arial"/>
              </a:rPr>
              <a:t>T</a:t>
            </a:r>
            <a:r>
              <a:rPr b="0" i="0" lang="en-US" sz="1000">
                <a:solidFill>
                  <a:schemeClr val="lt1"/>
                </a:solidFill>
                <a:latin typeface="Arial"/>
                <a:ea typeface="Arial"/>
                <a:cs typeface="Arial"/>
                <a:sym typeface="Arial"/>
              </a:rPr>
              <a:t>he actual discount given to customers is mostly 0.</a:t>
            </a:r>
            <a:endParaRPr/>
          </a:p>
          <a:p>
            <a:pPr indent="-63500" lvl="0" marL="0" marR="0" rtl="0" algn="l">
              <a:spcBef>
                <a:spcPts val="0"/>
              </a:spcBef>
              <a:spcAft>
                <a:spcPts val="0"/>
              </a:spcAft>
              <a:buClr>
                <a:schemeClr val="lt1"/>
              </a:buClr>
              <a:buSzPts val="1000"/>
              <a:buFont typeface="Lustria"/>
              <a:buAutoNum type="arabicPeriod"/>
            </a:pPr>
            <a:r>
              <a:rPr b="0" i="0" lang="en-US" sz="1000">
                <a:solidFill>
                  <a:schemeClr val="lt1"/>
                </a:solidFill>
                <a:latin typeface="Arial"/>
                <a:ea typeface="Arial"/>
                <a:cs typeface="Arial"/>
                <a:sym typeface="Arial"/>
              </a:rPr>
              <a:t>      When discount rate exceeds to 50 % the sales starts decreasing.</a:t>
            </a:r>
            <a:endParaRPr/>
          </a:p>
          <a:p>
            <a:pPr indent="-63500" lvl="0" marL="0" marR="0" rtl="0" algn="l">
              <a:spcBef>
                <a:spcPts val="0"/>
              </a:spcBef>
              <a:spcAft>
                <a:spcPts val="0"/>
              </a:spcAft>
              <a:buClr>
                <a:schemeClr val="lt1"/>
              </a:buClr>
              <a:buSzPts val="1000"/>
              <a:buFont typeface="Lustria"/>
              <a:buAutoNum type="arabicPeriod"/>
            </a:pPr>
            <a:r>
              <a:rPr b="0" i="0" lang="en-US" sz="1000">
                <a:solidFill>
                  <a:schemeClr val="lt1"/>
                </a:solidFill>
                <a:latin typeface="Arial"/>
                <a:ea typeface="Arial"/>
                <a:cs typeface="Arial"/>
                <a:sym typeface="Arial"/>
              </a:rPr>
              <a:t>      When the discount rate reaches to 20 % the marts start incurring the loss.</a:t>
            </a:r>
            <a:endParaRPr/>
          </a:p>
          <a:p>
            <a:pPr indent="-63500" lvl="0" marL="0" marR="0" rtl="0" algn="l">
              <a:spcBef>
                <a:spcPts val="0"/>
              </a:spcBef>
              <a:spcAft>
                <a:spcPts val="0"/>
              </a:spcAft>
              <a:buClr>
                <a:schemeClr val="lt1"/>
              </a:buClr>
              <a:buSzPts val="1000"/>
              <a:buFont typeface="Lustria"/>
              <a:buAutoNum type="arabicPeriod"/>
            </a:pPr>
            <a:r>
              <a:rPr lang="en-US" sz="1000">
                <a:solidFill>
                  <a:schemeClr val="lt1"/>
                </a:solidFill>
                <a:latin typeface="Arial"/>
                <a:ea typeface="Arial"/>
                <a:cs typeface="Arial"/>
                <a:sym typeface="Arial"/>
              </a:rPr>
              <a:t>      With the increase in quantity both the sales and the profit keeps on increasing</a:t>
            </a:r>
            <a:endParaRPr/>
          </a:p>
          <a:p>
            <a:pPr indent="-63500" lvl="0" marL="0" marR="0" rtl="0" algn="l">
              <a:spcBef>
                <a:spcPts val="0"/>
              </a:spcBef>
              <a:spcAft>
                <a:spcPts val="0"/>
              </a:spcAft>
              <a:buClr>
                <a:schemeClr val="lt1"/>
              </a:buClr>
              <a:buSzPts val="1000"/>
              <a:buFont typeface="Lustria"/>
              <a:buAutoNum type="arabicPeriod"/>
            </a:pPr>
            <a:r>
              <a:rPr b="0" i="0" lang="en-US" sz="1000">
                <a:solidFill>
                  <a:schemeClr val="lt1"/>
                </a:solidFill>
                <a:latin typeface="Arial"/>
                <a:ea typeface="Arial"/>
                <a:cs typeface="Arial"/>
                <a:sym typeface="Arial"/>
              </a:rPr>
              <a:t>       The Most Common Product Category is 'Office Supplies’.</a:t>
            </a:r>
            <a:endParaRPr/>
          </a:p>
          <a:p>
            <a:pPr indent="-63500" lvl="0" marL="0" marR="0" rtl="0" algn="l">
              <a:spcBef>
                <a:spcPts val="0"/>
              </a:spcBef>
              <a:spcAft>
                <a:spcPts val="0"/>
              </a:spcAft>
              <a:buClr>
                <a:schemeClr val="lt1"/>
              </a:buClr>
              <a:buSzPts val="1000"/>
              <a:buFont typeface="Lustria"/>
              <a:buAutoNum type="arabicPeriod"/>
            </a:pPr>
            <a:r>
              <a:rPr lang="en-US" sz="1000">
                <a:solidFill>
                  <a:schemeClr val="lt1"/>
                </a:solidFill>
                <a:latin typeface="Arial"/>
                <a:ea typeface="Arial"/>
                <a:cs typeface="Arial"/>
                <a:sym typeface="Arial"/>
              </a:rPr>
              <a:t>       </a:t>
            </a:r>
            <a:r>
              <a:rPr b="0" i="0" lang="en-US" sz="1000">
                <a:solidFill>
                  <a:schemeClr val="lt1"/>
                </a:solidFill>
                <a:latin typeface="Arial"/>
                <a:ea typeface="Arial"/>
                <a:cs typeface="Arial"/>
                <a:sym typeface="Arial"/>
              </a:rPr>
              <a:t>The most profitable product category is 'Office Supplies’.</a:t>
            </a:r>
            <a:endParaRPr/>
          </a:p>
          <a:p>
            <a:pPr indent="-63500" lvl="0" marL="0" marR="0" rtl="0" algn="l">
              <a:spcBef>
                <a:spcPts val="0"/>
              </a:spcBef>
              <a:spcAft>
                <a:spcPts val="0"/>
              </a:spcAft>
              <a:buClr>
                <a:schemeClr val="lt1"/>
              </a:buClr>
              <a:buSzPts val="1000"/>
              <a:buFont typeface="Lustria"/>
              <a:buAutoNum type="arabicPeriod"/>
            </a:pPr>
            <a:r>
              <a:rPr lang="en-US" sz="1000">
                <a:solidFill>
                  <a:schemeClr val="lt1"/>
                </a:solidFill>
                <a:latin typeface="Arial"/>
                <a:ea typeface="Arial"/>
                <a:cs typeface="Arial"/>
                <a:sym typeface="Arial"/>
              </a:rPr>
              <a:t>       </a:t>
            </a:r>
            <a:r>
              <a:rPr b="0" i="0" lang="en-US" sz="1000">
                <a:solidFill>
                  <a:schemeClr val="lt1"/>
                </a:solidFill>
                <a:latin typeface="Arial"/>
                <a:ea typeface="Arial"/>
                <a:cs typeface="Arial"/>
                <a:sym typeface="Arial"/>
              </a:rPr>
              <a:t>The most sold product category is 'Technology’.</a:t>
            </a:r>
            <a:endParaRPr/>
          </a:p>
          <a:p>
            <a:pPr indent="-63500" lvl="0" marL="0" marR="0" rtl="0" algn="l">
              <a:spcBef>
                <a:spcPts val="0"/>
              </a:spcBef>
              <a:spcAft>
                <a:spcPts val="0"/>
              </a:spcAft>
              <a:buClr>
                <a:schemeClr val="lt1"/>
              </a:buClr>
              <a:buSzPts val="1000"/>
              <a:buFont typeface="Lustria"/>
              <a:buAutoNum type="arabicPeriod"/>
            </a:pPr>
            <a:r>
              <a:rPr b="0" i="0" lang="en-US" sz="1000">
                <a:solidFill>
                  <a:schemeClr val="lt1"/>
                </a:solidFill>
                <a:latin typeface="Arial"/>
                <a:ea typeface="Arial"/>
                <a:cs typeface="Arial"/>
                <a:sym typeface="Arial"/>
              </a:rPr>
              <a:t>       The most discounted product category is 'Furniture’.</a:t>
            </a:r>
            <a:endParaRPr/>
          </a:p>
          <a:p>
            <a:pPr indent="-63500" lvl="0" marL="0" marR="0" rtl="0" algn="l">
              <a:spcBef>
                <a:spcPts val="0"/>
              </a:spcBef>
              <a:spcAft>
                <a:spcPts val="0"/>
              </a:spcAft>
              <a:buClr>
                <a:schemeClr val="lt1"/>
              </a:buClr>
              <a:buSzPts val="1000"/>
              <a:buFont typeface="Lustria"/>
              <a:buAutoNum type="arabicPeriod"/>
            </a:pPr>
            <a:r>
              <a:rPr lang="en-US" sz="1000">
                <a:solidFill>
                  <a:schemeClr val="lt1"/>
                </a:solidFill>
                <a:latin typeface="Arial"/>
                <a:ea typeface="Arial"/>
                <a:cs typeface="Arial"/>
                <a:sym typeface="Arial"/>
              </a:rPr>
              <a:t>       </a:t>
            </a:r>
            <a:r>
              <a:rPr b="0" i="0" lang="en-US" sz="1000">
                <a:solidFill>
                  <a:schemeClr val="lt1"/>
                </a:solidFill>
                <a:latin typeface="Arial"/>
                <a:ea typeface="Arial"/>
                <a:cs typeface="Arial"/>
                <a:sym typeface="Arial"/>
              </a:rPr>
              <a:t>The Most Common Product Sub-Category is 'Art’.</a:t>
            </a:r>
            <a:endParaRPr b="0" i="0" sz="800">
              <a:solidFill>
                <a:schemeClr val="lt1"/>
              </a:solidFill>
              <a:latin typeface="Arial"/>
              <a:ea typeface="Arial"/>
              <a:cs typeface="Arial"/>
              <a:sym typeface="Arial"/>
            </a:endParaRPr>
          </a:p>
          <a:p>
            <a:pPr indent="0" lvl="0" marL="0" marR="0" rtl="0" algn="l">
              <a:spcBef>
                <a:spcPts val="0"/>
              </a:spcBef>
              <a:spcAft>
                <a:spcPts val="0"/>
              </a:spcAft>
              <a:buClr>
                <a:schemeClr val="lt1"/>
              </a:buClr>
              <a:buSzPts val="800"/>
              <a:buFont typeface="Lustria"/>
              <a:buNone/>
            </a:pPr>
            <a:r>
              <a:t/>
            </a:r>
            <a:endParaRPr b="0" i="0" sz="800">
              <a:solidFill>
                <a:schemeClr val="lt1"/>
              </a:solidFill>
              <a:latin typeface="Arial"/>
              <a:ea typeface="Arial"/>
              <a:cs typeface="Arial"/>
              <a:sym typeface="Arial"/>
            </a:endParaRPr>
          </a:p>
          <a:p>
            <a:pPr indent="0" lvl="0" marL="0" marR="0" rtl="0" algn="l">
              <a:spcBef>
                <a:spcPts val="0"/>
              </a:spcBef>
              <a:spcAft>
                <a:spcPts val="0"/>
              </a:spcAft>
              <a:buClr>
                <a:schemeClr val="lt1"/>
              </a:buClr>
              <a:buSzPts val="800"/>
              <a:buFont typeface="Lustria"/>
              <a:buNone/>
            </a:pPr>
            <a:r>
              <a:t/>
            </a:r>
            <a:endParaRPr b="0" i="0" sz="800">
              <a:solidFill>
                <a:schemeClr val="lt1"/>
              </a:solidFill>
              <a:latin typeface="Arial"/>
              <a:ea typeface="Arial"/>
              <a:cs typeface="Arial"/>
              <a:sym typeface="Arial"/>
            </a:endParaRPr>
          </a:p>
          <a:p>
            <a:pPr indent="-266700" lvl="0" marL="342900" marR="0" rtl="0" algn="l">
              <a:spcBef>
                <a:spcPts val="0"/>
              </a:spcBef>
              <a:spcAft>
                <a:spcPts val="0"/>
              </a:spcAft>
              <a:buClr>
                <a:schemeClr val="lt1"/>
              </a:buClr>
              <a:buSzPts val="1200"/>
              <a:buFont typeface="Lustria"/>
              <a:buNone/>
            </a:pPr>
            <a:r>
              <a:t/>
            </a:r>
            <a:endParaRPr b="0" i="0" sz="1200">
              <a:solidFill>
                <a:schemeClr val="lt1"/>
              </a:solidFill>
              <a:latin typeface="Arial"/>
              <a:ea typeface="Arial"/>
              <a:cs typeface="Arial"/>
              <a:sym typeface="Arial"/>
            </a:endParaRPr>
          </a:p>
          <a:p>
            <a:pPr indent="-241300" lvl="0" marL="342900" marR="0" rtl="0" algn="l">
              <a:spcBef>
                <a:spcPts val="0"/>
              </a:spcBef>
              <a:spcAft>
                <a:spcPts val="0"/>
              </a:spcAft>
              <a:buClr>
                <a:schemeClr val="lt1"/>
              </a:buClr>
              <a:buSzPts val="1600"/>
              <a:buFont typeface="Lustria"/>
              <a:buNone/>
            </a:pPr>
            <a:r>
              <a:t/>
            </a:r>
            <a:endParaRPr b="0" i="0" sz="1600">
              <a:solidFill>
                <a:schemeClr val="lt1"/>
              </a:solidFill>
              <a:latin typeface="Arial"/>
              <a:ea typeface="Arial"/>
              <a:cs typeface="Arial"/>
              <a:sym typeface="Arial"/>
            </a:endParaRPr>
          </a:p>
          <a:p>
            <a:pPr indent="-241300" lvl="0" marL="342900" marR="0" rtl="0" algn="l">
              <a:spcBef>
                <a:spcPts val="0"/>
              </a:spcBef>
              <a:spcAft>
                <a:spcPts val="0"/>
              </a:spcAft>
              <a:buClr>
                <a:schemeClr val="lt1"/>
              </a:buClr>
              <a:buSzPts val="1600"/>
              <a:buFont typeface="Lustria"/>
              <a:buNone/>
            </a:pPr>
            <a:r>
              <a:t/>
            </a:r>
            <a:endParaRPr b="0" i="0" sz="1600">
              <a:solidFill>
                <a:schemeClr val="lt1"/>
              </a:solidFill>
              <a:latin typeface="Arial"/>
              <a:ea typeface="Arial"/>
              <a:cs typeface="Arial"/>
              <a:sym typeface="Arial"/>
            </a:endParaRPr>
          </a:p>
          <a:p>
            <a:pPr indent="-241300" lvl="0" marL="342900" marR="0" rtl="0" algn="l">
              <a:spcBef>
                <a:spcPts val="0"/>
              </a:spcBef>
              <a:spcAft>
                <a:spcPts val="0"/>
              </a:spcAft>
              <a:buClr>
                <a:schemeClr val="lt1"/>
              </a:buClr>
              <a:buSzPts val="1600"/>
              <a:buFont typeface="Lustria"/>
              <a:buNone/>
            </a:pPr>
            <a:r>
              <a:t/>
            </a:r>
            <a:endParaRPr b="0" i="0" sz="1600">
              <a:solidFill>
                <a:schemeClr val="lt1"/>
              </a:solidFill>
              <a:latin typeface="Arial"/>
              <a:ea typeface="Arial"/>
              <a:cs typeface="Arial"/>
              <a:sym typeface="Arial"/>
            </a:endParaRPr>
          </a:p>
          <a:p>
            <a:pPr indent="0" lvl="0" marL="0" marR="0" rtl="0" algn="l">
              <a:spcBef>
                <a:spcPts val="0"/>
              </a:spcBef>
              <a:spcAft>
                <a:spcPts val="0"/>
              </a:spcAft>
              <a:buNone/>
            </a:pPr>
            <a:r>
              <a:t/>
            </a:r>
            <a:endParaRPr sz="1600">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blip>
          <a:srcRect b="0" l="0" r="0" t="0"/>
          <a:stretch/>
        </p:blipFill>
        <p:spPr>
          <a:xfrm>
            <a:off x="428969" y="90724"/>
            <a:ext cx="2517866" cy="603556"/>
          </a:xfrm>
          <a:prstGeom prst="rect">
            <a:avLst/>
          </a:prstGeom>
          <a:noFill/>
          <a:ln>
            <a:noFill/>
          </a:ln>
        </p:spPr>
      </p:pic>
      <p:sp>
        <p:nvSpPr>
          <p:cNvPr id="291" name="Google Shape;291;p33"/>
          <p:cNvSpPr/>
          <p:nvPr/>
        </p:nvSpPr>
        <p:spPr>
          <a:xfrm>
            <a:off x="3433313" y="90724"/>
            <a:ext cx="7772400" cy="780690"/>
          </a:xfrm>
          <a:prstGeom prst="roundRect">
            <a:avLst>
              <a:gd fmla="val 16667" name="adj"/>
            </a:avLst>
          </a:prstGeom>
          <a:solidFill>
            <a:srgbClr val="796523"/>
          </a:solidFill>
          <a:ln>
            <a:noFill/>
          </a:ln>
        </p:spPr>
        <p:txBody>
          <a:bodyPr anchorCtr="0" anchor="ctr" bIns="45700" lIns="91425" spcFirstLastPara="1" rIns="91425" wrap="square" tIns="45700">
            <a:noAutofit/>
          </a:bodyPr>
          <a:lstStyle/>
          <a:p>
            <a:pPr indent="0" lvl="1" marL="395653" marR="0" rtl="0" algn="l">
              <a:lnSpc>
                <a:spcPct val="200000"/>
              </a:lnSpc>
              <a:spcBef>
                <a:spcPts val="0"/>
              </a:spcBef>
              <a:spcAft>
                <a:spcPts val="0"/>
              </a:spcAft>
              <a:buNone/>
            </a:pPr>
            <a:r>
              <a:rPr b="1" i="0" lang="en-US" sz="2400" u="none" cap="none" strike="noStrike">
                <a:solidFill>
                  <a:schemeClr val="dk1"/>
                </a:solidFill>
                <a:latin typeface="Rockwell"/>
                <a:ea typeface="Rockwell"/>
                <a:cs typeface="Rockwell"/>
                <a:sym typeface="Rockwell"/>
              </a:rPr>
              <a:t>Data Cleaning and Data Preprocessing Steps</a:t>
            </a:r>
            <a:endParaRPr/>
          </a:p>
        </p:txBody>
      </p:sp>
      <p:pic>
        <p:nvPicPr>
          <p:cNvPr descr="A screenshot of a computer&#10;&#10;Description automatically generated" id="292" name="Google Shape;292;p33"/>
          <p:cNvPicPr preferRelativeResize="0"/>
          <p:nvPr/>
        </p:nvPicPr>
        <p:blipFill rotWithShape="1">
          <a:blip r:embed="rId4">
            <a:alphaModFix/>
          </a:blip>
          <a:srcRect b="47879" l="36364" r="46440" t="15892"/>
          <a:stretch/>
        </p:blipFill>
        <p:spPr>
          <a:xfrm>
            <a:off x="183586" y="3993811"/>
            <a:ext cx="1911928" cy="2554881"/>
          </a:xfrm>
          <a:prstGeom prst="rect">
            <a:avLst/>
          </a:prstGeom>
          <a:noFill/>
          <a:ln>
            <a:noFill/>
          </a:ln>
        </p:spPr>
      </p:pic>
      <p:pic>
        <p:nvPicPr>
          <p:cNvPr descr="A screenshot of a computer&#10;&#10;Description automatically generated" id="293" name="Google Shape;293;p33"/>
          <p:cNvPicPr preferRelativeResize="0"/>
          <p:nvPr/>
        </p:nvPicPr>
        <p:blipFill rotWithShape="1">
          <a:blip r:embed="rId4">
            <a:alphaModFix/>
          </a:blip>
          <a:srcRect b="18789" l="36743" r="22651" t="51717"/>
          <a:stretch/>
        </p:blipFill>
        <p:spPr>
          <a:xfrm>
            <a:off x="7116793" y="1043796"/>
            <a:ext cx="4891622" cy="2666257"/>
          </a:xfrm>
          <a:prstGeom prst="rect">
            <a:avLst/>
          </a:prstGeom>
          <a:noFill/>
          <a:ln>
            <a:noFill/>
          </a:ln>
        </p:spPr>
      </p:pic>
      <p:pic>
        <p:nvPicPr>
          <p:cNvPr descr="A screenshot of a computer&#10;&#10;Description automatically generated" id="294" name="Google Shape;294;p33"/>
          <p:cNvPicPr preferRelativeResize="0"/>
          <p:nvPr/>
        </p:nvPicPr>
        <p:blipFill rotWithShape="1">
          <a:blip r:embed="rId5">
            <a:alphaModFix/>
          </a:blip>
          <a:srcRect b="15690" l="36250" r="17425" t="23568"/>
          <a:stretch/>
        </p:blipFill>
        <p:spPr>
          <a:xfrm>
            <a:off x="2160341" y="3993811"/>
            <a:ext cx="4891623" cy="2554881"/>
          </a:xfrm>
          <a:prstGeom prst="rect">
            <a:avLst/>
          </a:prstGeom>
          <a:noFill/>
          <a:ln>
            <a:noFill/>
          </a:ln>
        </p:spPr>
      </p:pic>
      <p:pic>
        <p:nvPicPr>
          <p:cNvPr descr="A screenshot of a computer&#10;&#10;Description automatically generated" id="295" name="Google Shape;295;p33"/>
          <p:cNvPicPr preferRelativeResize="0"/>
          <p:nvPr/>
        </p:nvPicPr>
        <p:blipFill rotWithShape="1">
          <a:blip r:embed="rId6">
            <a:alphaModFix/>
          </a:blip>
          <a:srcRect b="38586" l="36250" r="19090" t="23568"/>
          <a:stretch/>
        </p:blipFill>
        <p:spPr>
          <a:xfrm>
            <a:off x="7116792" y="3993812"/>
            <a:ext cx="4891622" cy="2554881"/>
          </a:xfrm>
          <a:prstGeom prst="rect">
            <a:avLst/>
          </a:prstGeom>
          <a:noFill/>
          <a:ln>
            <a:noFill/>
          </a:ln>
        </p:spPr>
      </p:pic>
      <p:sp>
        <p:nvSpPr>
          <p:cNvPr id="296" name="Google Shape;296;p33"/>
          <p:cNvSpPr txBox="1"/>
          <p:nvPr/>
        </p:nvSpPr>
        <p:spPr>
          <a:xfrm>
            <a:off x="260007" y="1139021"/>
            <a:ext cx="63465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B69835"/>
              </a:buClr>
              <a:buSzPts val="1400"/>
              <a:buFont typeface="Song Myung"/>
              <a:buNone/>
            </a:pPr>
            <a:r>
              <a:rPr lang="en-US" sz="1400">
                <a:solidFill>
                  <a:srgbClr val="B69835"/>
                </a:solidFill>
                <a:latin typeface="Song Myung"/>
                <a:ea typeface="Song Myung"/>
                <a:cs typeface="Song Myung"/>
                <a:sym typeface="Song Myung"/>
              </a:rPr>
              <a:t>In this Project I have given one tsv file and one Json file, which we have to convert into csv format. Also, in our data there are 2 column with wrong data types i.e.. ‘Order Date’ and ‘Ship Date’, which we must convert into them into their respective data types. In this dataset I have performed basic data cleaning and data preprocessing like Handling </a:t>
            </a:r>
            <a:r>
              <a:rPr lang="en-US">
                <a:solidFill>
                  <a:srgbClr val="B69835"/>
                </a:solidFill>
                <a:latin typeface="Song Myung"/>
                <a:ea typeface="Song Myung"/>
                <a:cs typeface="Song Myung"/>
                <a:sym typeface="Song Myung"/>
              </a:rPr>
              <a:t>Duplicate</a:t>
            </a:r>
            <a:r>
              <a:rPr lang="en-US" sz="1400">
                <a:solidFill>
                  <a:srgbClr val="B69835"/>
                </a:solidFill>
                <a:latin typeface="Song Myung"/>
                <a:ea typeface="Song Myung"/>
                <a:cs typeface="Song Myung"/>
                <a:sym typeface="Song Myung"/>
              </a:rPr>
              <a:t> Values , Data Types Conversion, also finding outliers in sales, profit and actual discount column using boxplot and then removing such outliers using IQR method. I have also done Extraction of date from ‘Order Date’ and ‘Ship Date’ Column columns for better understanding of dataset. After performing all these steps, now data is ready to work for ml modelling. As a conclusion I can say, these final modifications will allow us to easily and effectively analyze the data in the following steps of the project.</a:t>
            </a:r>
            <a:endParaRPr sz="1400">
              <a:solidFill>
                <a:srgbClr val="B69835"/>
              </a:solidFill>
              <a:latin typeface="Lustria"/>
              <a:ea typeface="Lustria"/>
              <a:cs typeface="Lustria"/>
              <a:sym typeface="Lust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4"/>
          <p:cNvPicPr preferRelativeResize="0"/>
          <p:nvPr/>
        </p:nvPicPr>
        <p:blipFill rotWithShape="1">
          <a:blip r:embed="rId3">
            <a:alphaModFix/>
          </a:blip>
          <a:srcRect b="0" l="0" r="0" t="0"/>
          <a:stretch/>
        </p:blipFill>
        <p:spPr>
          <a:xfrm>
            <a:off x="290946" y="176988"/>
            <a:ext cx="2517866" cy="603556"/>
          </a:xfrm>
          <a:prstGeom prst="rect">
            <a:avLst/>
          </a:prstGeom>
          <a:noFill/>
          <a:ln>
            <a:noFill/>
          </a:ln>
        </p:spPr>
      </p:pic>
      <p:sp>
        <p:nvSpPr>
          <p:cNvPr id="302" name="Google Shape;302;p34"/>
          <p:cNvSpPr/>
          <p:nvPr/>
        </p:nvSpPr>
        <p:spPr>
          <a:xfrm>
            <a:off x="3260786" y="176988"/>
            <a:ext cx="7461849" cy="836763"/>
          </a:xfrm>
          <a:prstGeom prst="roundRect">
            <a:avLst>
              <a:gd fmla="val 16667" name="adj"/>
            </a:avLst>
          </a:prstGeom>
          <a:solidFill>
            <a:srgbClr val="796523"/>
          </a:solidFill>
          <a:ln>
            <a:noFill/>
          </a:ln>
        </p:spPr>
        <p:txBody>
          <a:bodyPr anchorCtr="0" anchor="ctr" bIns="45700" lIns="91425" spcFirstLastPara="1" rIns="91425" wrap="square" tIns="45700">
            <a:noAutofit/>
          </a:bodyPr>
          <a:lstStyle/>
          <a:p>
            <a:pPr indent="0" lvl="1" marL="395653" marR="0" rtl="0" algn="l">
              <a:lnSpc>
                <a:spcPct val="200000"/>
              </a:lnSpc>
              <a:spcBef>
                <a:spcPts val="0"/>
              </a:spcBef>
              <a:spcAft>
                <a:spcPts val="0"/>
              </a:spcAft>
              <a:buNone/>
            </a:pPr>
            <a:r>
              <a:rPr b="1" i="0" lang="en-US" sz="2400" u="none" cap="none" strike="noStrike">
                <a:solidFill>
                  <a:schemeClr val="dk1"/>
                </a:solidFill>
                <a:latin typeface="Rockwell"/>
                <a:ea typeface="Rockwell"/>
                <a:cs typeface="Rockwell"/>
                <a:sym typeface="Rockwell"/>
              </a:rPr>
              <a:t>Data Cleaning and Data Preprocessing steps</a:t>
            </a:r>
            <a:endParaRPr b="0" i="0" sz="2400" u="none" cap="none" strike="noStrike">
              <a:solidFill>
                <a:schemeClr val="dk1"/>
              </a:solidFill>
              <a:latin typeface="Rockwell"/>
              <a:ea typeface="Rockwell"/>
              <a:cs typeface="Rockwell"/>
              <a:sym typeface="Rockwell"/>
            </a:endParaRPr>
          </a:p>
        </p:txBody>
      </p:sp>
      <p:pic>
        <p:nvPicPr>
          <p:cNvPr id="303" name="Google Shape;303;p34"/>
          <p:cNvPicPr preferRelativeResize="0"/>
          <p:nvPr/>
        </p:nvPicPr>
        <p:blipFill rotWithShape="1">
          <a:blip r:embed="rId4">
            <a:alphaModFix/>
          </a:blip>
          <a:srcRect b="0" l="0" r="0" t="0"/>
          <a:stretch/>
        </p:blipFill>
        <p:spPr>
          <a:xfrm>
            <a:off x="115838" y="1315212"/>
            <a:ext cx="4105183" cy="2652937"/>
          </a:xfrm>
          <a:prstGeom prst="rect">
            <a:avLst/>
          </a:prstGeom>
          <a:noFill/>
          <a:ln>
            <a:noFill/>
          </a:ln>
        </p:spPr>
      </p:pic>
      <p:pic>
        <p:nvPicPr>
          <p:cNvPr id="304" name="Google Shape;304;p34"/>
          <p:cNvPicPr preferRelativeResize="0"/>
          <p:nvPr/>
        </p:nvPicPr>
        <p:blipFill rotWithShape="1">
          <a:blip r:embed="rId5">
            <a:alphaModFix/>
          </a:blip>
          <a:srcRect b="0" l="0" r="0" t="0"/>
          <a:stretch/>
        </p:blipFill>
        <p:spPr>
          <a:xfrm>
            <a:off x="4285675" y="1315213"/>
            <a:ext cx="3555997" cy="2652938"/>
          </a:xfrm>
          <a:prstGeom prst="rect">
            <a:avLst/>
          </a:prstGeom>
          <a:noFill/>
          <a:ln>
            <a:noFill/>
          </a:ln>
        </p:spPr>
      </p:pic>
      <p:pic>
        <p:nvPicPr>
          <p:cNvPr id="305" name="Google Shape;305;p34"/>
          <p:cNvPicPr preferRelativeResize="0"/>
          <p:nvPr/>
        </p:nvPicPr>
        <p:blipFill rotWithShape="1">
          <a:blip r:embed="rId6">
            <a:alphaModFix/>
          </a:blip>
          <a:srcRect b="0" l="0" r="0" t="0"/>
          <a:stretch/>
        </p:blipFill>
        <p:spPr>
          <a:xfrm>
            <a:off x="115838" y="4121902"/>
            <a:ext cx="7725834" cy="2460052"/>
          </a:xfrm>
          <a:prstGeom prst="rect">
            <a:avLst/>
          </a:prstGeom>
          <a:noFill/>
          <a:ln>
            <a:noFill/>
          </a:ln>
        </p:spPr>
      </p:pic>
      <p:pic>
        <p:nvPicPr>
          <p:cNvPr id="306" name="Google Shape;306;p34"/>
          <p:cNvPicPr preferRelativeResize="0"/>
          <p:nvPr/>
        </p:nvPicPr>
        <p:blipFill rotWithShape="1">
          <a:blip r:embed="rId7">
            <a:alphaModFix/>
          </a:blip>
          <a:srcRect b="0" l="0" r="0" t="0"/>
          <a:stretch/>
        </p:blipFill>
        <p:spPr>
          <a:xfrm>
            <a:off x="7906323" y="4121902"/>
            <a:ext cx="4040529" cy="2460052"/>
          </a:xfrm>
          <a:prstGeom prst="rect">
            <a:avLst/>
          </a:prstGeom>
          <a:noFill/>
          <a:ln>
            <a:noFill/>
          </a:ln>
        </p:spPr>
      </p:pic>
      <p:pic>
        <p:nvPicPr>
          <p:cNvPr id="307" name="Google Shape;307;p34"/>
          <p:cNvPicPr preferRelativeResize="0"/>
          <p:nvPr/>
        </p:nvPicPr>
        <p:blipFill rotWithShape="1">
          <a:blip r:embed="rId8">
            <a:alphaModFix/>
          </a:blip>
          <a:srcRect b="0" l="0" r="0" t="0"/>
          <a:stretch/>
        </p:blipFill>
        <p:spPr>
          <a:xfrm>
            <a:off x="7953626" y="1315211"/>
            <a:ext cx="3993226" cy="26529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5"/>
          <p:cNvPicPr preferRelativeResize="0"/>
          <p:nvPr/>
        </p:nvPicPr>
        <p:blipFill rotWithShape="1">
          <a:blip r:embed="rId3">
            <a:alphaModFix/>
          </a:blip>
          <a:srcRect b="0" l="0" r="0" t="0"/>
          <a:stretch/>
        </p:blipFill>
        <p:spPr>
          <a:xfrm>
            <a:off x="292228" y="103363"/>
            <a:ext cx="3345648" cy="801983"/>
          </a:xfrm>
          <a:prstGeom prst="rect">
            <a:avLst/>
          </a:prstGeom>
          <a:noFill/>
          <a:ln>
            <a:noFill/>
          </a:ln>
        </p:spPr>
      </p:pic>
      <p:sp>
        <p:nvSpPr>
          <p:cNvPr id="313" name="Google Shape;313;p35"/>
          <p:cNvSpPr/>
          <p:nvPr/>
        </p:nvSpPr>
        <p:spPr>
          <a:xfrm>
            <a:off x="5220493" y="190124"/>
            <a:ext cx="5399221" cy="697116"/>
          </a:xfrm>
          <a:prstGeom prst="round2DiagRect">
            <a:avLst>
              <a:gd fmla="val 16667" name="adj1"/>
              <a:gd fmla="val 0" name="adj2"/>
            </a:avLst>
          </a:prstGeom>
          <a:solidFill>
            <a:srgbClr val="FF6699"/>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Rockwell"/>
                <a:ea typeface="Rockwell"/>
                <a:cs typeface="Rockwell"/>
                <a:sym typeface="Rockwell"/>
              </a:rPr>
              <a:t>ML Modeling</a:t>
            </a:r>
            <a:endParaRPr sz="4400">
              <a:solidFill>
                <a:schemeClr val="dk1"/>
              </a:solidFill>
              <a:latin typeface="Rockwell"/>
              <a:ea typeface="Rockwell"/>
              <a:cs typeface="Rockwell"/>
              <a:sym typeface="Rockwell"/>
            </a:endParaRPr>
          </a:p>
        </p:txBody>
      </p:sp>
      <p:pic>
        <p:nvPicPr>
          <p:cNvPr descr="A screenshot of a computer&#10;&#10;Description automatically generated" id="314" name="Google Shape;314;p35"/>
          <p:cNvPicPr preferRelativeResize="0"/>
          <p:nvPr/>
        </p:nvPicPr>
        <p:blipFill rotWithShape="1">
          <a:blip r:embed="rId4">
            <a:alphaModFix/>
          </a:blip>
          <a:srcRect b="18038" l="36340" r="16804" t="17870"/>
          <a:stretch/>
        </p:blipFill>
        <p:spPr>
          <a:xfrm>
            <a:off x="188538" y="1253765"/>
            <a:ext cx="6099140" cy="2815693"/>
          </a:xfrm>
          <a:prstGeom prst="rect">
            <a:avLst/>
          </a:prstGeom>
          <a:noFill/>
          <a:ln>
            <a:noFill/>
          </a:ln>
        </p:spPr>
      </p:pic>
      <p:pic>
        <p:nvPicPr>
          <p:cNvPr descr="A screenshot of a computer&#10;&#10;Description automatically generated" id="315" name="Google Shape;315;p35"/>
          <p:cNvPicPr preferRelativeResize="0"/>
          <p:nvPr/>
        </p:nvPicPr>
        <p:blipFill rotWithShape="1">
          <a:blip r:embed="rId5">
            <a:alphaModFix/>
          </a:blip>
          <a:srcRect b="32508" l="34562" r="21152" t="40136"/>
          <a:stretch/>
        </p:blipFill>
        <p:spPr>
          <a:xfrm>
            <a:off x="6402183" y="1253764"/>
            <a:ext cx="5533907" cy="2815693"/>
          </a:xfrm>
          <a:prstGeom prst="rect">
            <a:avLst/>
          </a:prstGeom>
          <a:noFill/>
          <a:ln>
            <a:noFill/>
          </a:ln>
        </p:spPr>
      </p:pic>
      <p:pic>
        <p:nvPicPr>
          <p:cNvPr descr="A screenshot of a computer&#10;&#10;Description automatically generated" id="316" name="Google Shape;316;p35"/>
          <p:cNvPicPr preferRelativeResize="0"/>
          <p:nvPr/>
        </p:nvPicPr>
        <p:blipFill rotWithShape="1">
          <a:blip r:embed="rId6">
            <a:alphaModFix/>
          </a:blip>
          <a:srcRect b="38144" l="35799" r="31029" t="21167"/>
          <a:stretch/>
        </p:blipFill>
        <p:spPr>
          <a:xfrm>
            <a:off x="6402182" y="4417876"/>
            <a:ext cx="5533907" cy="2361712"/>
          </a:xfrm>
          <a:prstGeom prst="rect">
            <a:avLst/>
          </a:prstGeom>
          <a:noFill/>
          <a:ln>
            <a:noFill/>
          </a:ln>
        </p:spPr>
      </p:pic>
      <p:sp>
        <p:nvSpPr>
          <p:cNvPr id="317" name="Google Shape;317;p35"/>
          <p:cNvSpPr/>
          <p:nvPr/>
        </p:nvSpPr>
        <p:spPr>
          <a:xfrm>
            <a:off x="292228" y="4435983"/>
            <a:ext cx="5803772" cy="1964817"/>
          </a:xfrm>
          <a:prstGeom prst="rect">
            <a:avLst/>
          </a:prstGeom>
          <a:noFill/>
          <a:ln cap="flat" cmpd="sng" w="38100">
            <a:solidFill>
              <a:srgbClr val="FF66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18" name="Google Shape;318;p35"/>
          <p:cNvSpPr txBox="1"/>
          <p:nvPr/>
        </p:nvSpPr>
        <p:spPr>
          <a:xfrm>
            <a:off x="292228" y="4510450"/>
            <a:ext cx="5907431"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600"/>
              <a:buFont typeface="Lustria"/>
              <a:buNone/>
            </a:pPr>
            <a:r>
              <a:rPr lang="en-US" sz="1600">
                <a:solidFill>
                  <a:schemeClr val="lt1"/>
                </a:solidFill>
                <a:latin typeface="Lustria"/>
                <a:ea typeface="Lustria"/>
                <a:cs typeface="Lustria"/>
                <a:sym typeface="Lustria"/>
              </a:rPr>
              <a:t>In this first I have converted all the categorical columns into numerical columns using label encoder() function which help dataset to work smoothly. Then, selected dependent and independent feature and then I Split the dataset into training and testing data, where 25 % of data I choose for testing . Now the 75 % of the training data helps to predict the sales by applying its result into testing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6"/>
          <p:cNvPicPr preferRelativeResize="0"/>
          <p:nvPr/>
        </p:nvPicPr>
        <p:blipFill rotWithShape="1">
          <a:blip r:embed="rId3">
            <a:alphaModFix/>
          </a:blip>
          <a:srcRect b="0" l="0" r="0" t="0"/>
          <a:stretch/>
        </p:blipFill>
        <p:spPr>
          <a:xfrm>
            <a:off x="346548" y="202952"/>
            <a:ext cx="3458947" cy="829142"/>
          </a:xfrm>
          <a:prstGeom prst="rect">
            <a:avLst/>
          </a:prstGeom>
          <a:noFill/>
          <a:ln>
            <a:noFill/>
          </a:ln>
        </p:spPr>
      </p:pic>
      <p:sp>
        <p:nvSpPr>
          <p:cNvPr id="324" name="Google Shape;324;p36"/>
          <p:cNvSpPr/>
          <p:nvPr/>
        </p:nvSpPr>
        <p:spPr>
          <a:xfrm>
            <a:off x="4891380" y="274561"/>
            <a:ext cx="5395865" cy="829142"/>
          </a:xfrm>
          <a:prstGeom prst="round2DiagRect">
            <a:avLst>
              <a:gd fmla="val 16667" name="adj1"/>
              <a:gd fmla="val 0" name="adj2"/>
            </a:avLst>
          </a:prstGeom>
          <a:solidFill>
            <a:srgbClr val="A8304A"/>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Rockwell"/>
                <a:ea typeface="Rockwell"/>
                <a:cs typeface="Rockwell"/>
                <a:sym typeface="Rockwell"/>
              </a:rPr>
              <a:t>ML Modeling</a:t>
            </a:r>
            <a:endParaRPr sz="4000">
              <a:solidFill>
                <a:schemeClr val="dk1"/>
              </a:solidFill>
              <a:latin typeface="Rockwell"/>
              <a:ea typeface="Rockwell"/>
              <a:cs typeface="Rockwell"/>
              <a:sym typeface="Rockwell"/>
            </a:endParaRPr>
          </a:p>
        </p:txBody>
      </p:sp>
      <p:sp>
        <p:nvSpPr>
          <p:cNvPr id="325" name="Google Shape;325;p36"/>
          <p:cNvSpPr txBox="1"/>
          <p:nvPr/>
        </p:nvSpPr>
        <p:spPr>
          <a:xfrm>
            <a:off x="281450" y="1236349"/>
            <a:ext cx="4609800" cy="831000"/>
          </a:xfrm>
          <a:prstGeom prst="rect">
            <a:avLst/>
          </a:prstGeom>
          <a:noFill/>
          <a:ln cap="flat" cmpd="sng" w="19050">
            <a:solidFill>
              <a:srgbClr val="A8304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200"/>
              <a:buFont typeface="Lustria"/>
              <a:buNone/>
            </a:pPr>
            <a:r>
              <a:rPr lang="en-US" sz="1200">
                <a:solidFill>
                  <a:schemeClr val="lt1"/>
                </a:solidFill>
                <a:latin typeface="Lustria"/>
                <a:ea typeface="Lustria"/>
                <a:cs typeface="Lustria"/>
                <a:sym typeface="Lustria"/>
              </a:rPr>
              <a:t>Created a function to evaluate Regression Evaluation Metrics , Model Score where It gives the R2 score which defines the best model means the more the R2 score is the best the model works.</a:t>
            </a:r>
            <a:endParaRPr/>
          </a:p>
        </p:txBody>
      </p:sp>
      <p:pic>
        <p:nvPicPr>
          <p:cNvPr descr="A screenshot of a computer&#10;&#10;Description automatically generated" id="326" name="Google Shape;326;p36"/>
          <p:cNvPicPr preferRelativeResize="0"/>
          <p:nvPr/>
        </p:nvPicPr>
        <p:blipFill rotWithShape="1">
          <a:blip r:embed="rId4">
            <a:alphaModFix/>
          </a:blip>
          <a:srcRect b="23206" l="35644" r="28479" t="31498"/>
          <a:stretch/>
        </p:blipFill>
        <p:spPr>
          <a:xfrm>
            <a:off x="5536898" y="2238254"/>
            <a:ext cx="6373640" cy="2513926"/>
          </a:xfrm>
          <a:prstGeom prst="rect">
            <a:avLst/>
          </a:prstGeom>
          <a:noFill/>
          <a:ln>
            <a:noFill/>
          </a:ln>
        </p:spPr>
      </p:pic>
      <p:pic>
        <p:nvPicPr>
          <p:cNvPr descr="A screenshot of a computer&#10;&#10;Description automatically generated" id="327" name="Google Shape;327;p36"/>
          <p:cNvPicPr preferRelativeResize="0"/>
          <p:nvPr/>
        </p:nvPicPr>
        <p:blipFill rotWithShape="1">
          <a:blip r:embed="rId5">
            <a:alphaModFix/>
          </a:blip>
          <a:srcRect b="41649" l="36572" r="23144" t="25842"/>
          <a:stretch/>
        </p:blipFill>
        <p:spPr>
          <a:xfrm>
            <a:off x="268140" y="2238254"/>
            <a:ext cx="4982998" cy="2216051"/>
          </a:xfrm>
          <a:prstGeom prst="rect">
            <a:avLst/>
          </a:prstGeom>
          <a:noFill/>
          <a:ln>
            <a:noFill/>
          </a:ln>
        </p:spPr>
      </p:pic>
      <p:sp>
        <p:nvSpPr>
          <p:cNvPr id="328" name="Google Shape;328;p36"/>
          <p:cNvSpPr txBox="1"/>
          <p:nvPr/>
        </p:nvSpPr>
        <p:spPr>
          <a:xfrm>
            <a:off x="281450" y="4752171"/>
            <a:ext cx="3836100" cy="708000"/>
          </a:xfrm>
          <a:prstGeom prst="rect">
            <a:avLst/>
          </a:prstGeom>
          <a:noFill/>
          <a:ln cap="flat" cmpd="sng" w="19050">
            <a:solidFill>
              <a:srgbClr val="A8304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2000"/>
              <a:buFont typeface="Lustria"/>
              <a:buNone/>
            </a:pPr>
            <a:r>
              <a:rPr lang="en-US" sz="2000">
                <a:solidFill>
                  <a:schemeClr val="lt1"/>
                </a:solidFill>
                <a:latin typeface="Lustria"/>
                <a:ea typeface="Lustria"/>
                <a:cs typeface="Lustria"/>
                <a:sym typeface="Lustria"/>
              </a:rPr>
              <a:t>Imported some Important libraries.</a:t>
            </a:r>
            <a:endParaRPr sz="1800">
              <a:solidFill>
                <a:schemeClr val="dk1"/>
              </a:solidFill>
              <a:latin typeface="Lustria"/>
              <a:ea typeface="Lustria"/>
              <a:cs typeface="Lustria"/>
              <a:sym typeface="Lustria"/>
            </a:endParaRPr>
          </a:p>
        </p:txBody>
      </p:sp>
      <p:pic>
        <p:nvPicPr>
          <p:cNvPr descr="A screenshot of a computer&#10;&#10;Description automatically generated" id="329" name="Google Shape;329;p36"/>
          <p:cNvPicPr preferRelativeResize="0"/>
          <p:nvPr/>
        </p:nvPicPr>
        <p:blipFill rotWithShape="1">
          <a:blip r:embed="rId5">
            <a:alphaModFix/>
          </a:blip>
          <a:srcRect b="22448" l="36675" r="34735" t="60065"/>
          <a:stretch/>
        </p:blipFill>
        <p:spPr>
          <a:xfrm>
            <a:off x="342278" y="5538078"/>
            <a:ext cx="3467477" cy="1199278"/>
          </a:xfrm>
          <a:prstGeom prst="rect">
            <a:avLst/>
          </a:prstGeom>
          <a:noFill/>
          <a:ln>
            <a:noFill/>
          </a:ln>
        </p:spPr>
      </p:pic>
      <p:sp>
        <p:nvSpPr>
          <p:cNvPr id="330" name="Google Shape;330;p36"/>
          <p:cNvSpPr txBox="1"/>
          <p:nvPr/>
        </p:nvSpPr>
        <p:spPr>
          <a:xfrm>
            <a:off x="4426232" y="4952235"/>
            <a:ext cx="2385186" cy="1785104"/>
          </a:xfrm>
          <a:prstGeom prst="rect">
            <a:avLst/>
          </a:prstGeom>
          <a:noFill/>
          <a:ln cap="flat" cmpd="sng" w="9525">
            <a:solidFill>
              <a:srgbClr val="A8304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100"/>
              <a:buFont typeface="Lustria"/>
              <a:buNone/>
            </a:pPr>
            <a:r>
              <a:rPr lang="en-US" sz="1100">
                <a:solidFill>
                  <a:schemeClr val="lt1"/>
                </a:solidFill>
                <a:latin typeface="Lustria"/>
                <a:ea typeface="Lustria"/>
                <a:cs typeface="Lustria"/>
                <a:sym typeface="Lustria"/>
              </a:rPr>
              <a:t>In this I have build 8 Regression models…</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Linear Regression</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Lasso Regression</a:t>
            </a:r>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Ridge Regression</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Knn Regressor</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DecisionTree Regressor</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Random Forest Regressor</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AdaBoost Regressor</a:t>
            </a:r>
            <a:endParaRPr sz="1100">
              <a:solidFill>
                <a:schemeClr val="lt1"/>
              </a:solidFill>
              <a:latin typeface="Lustria"/>
              <a:ea typeface="Lustria"/>
              <a:cs typeface="Lustria"/>
              <a:sym typeface="Lustria"/>
            </a:endParaRPr>
          </a:p>
          <a:p>
            <a:pPr indent="-342900" lvl="0" marL="342900" marR="0" rtl="0" algn="l">
              <a:spcBef>
                <a:spcPts val="0"/>
              </a:spcBef>
              <a:spcAft>
                <a:spcPts val="0"/>
              </a:spcAft>
              <a:buClr>
                <a:schemeClr val="lt1"/>
              </a:buClr>
              <a:buSzPts val="1100"/>
              <a:buFont typeface="Lustria"/>
              <a:buAutoNum type="arabicPeriod"/>
            </a:pPr>
            <a:r>
              <a:rPr lang="en-US" sz="1100">
                <a:solidFill>
                  <a:schemeClr val="lt1"/>
                </a:solidFill>
                <a:latin typeface="Lustria"/>
                <a:ea typeface="Lustria"/>
                <a:cs typeface="Lustria"/>
                <a:sym typeface="Lustria"/>
              </a:rPr>
              <a:t>XGBoost Regressor</a:t>
            </a:r>
            <a:endParaRPr/>
          </a:p>
        </p:txBody>
      </p:sp>
      <p:sp>
        <p:nvSpPr>
          <p:cNvPr id="331" name="Google Shape;331;p36"/>
          <p:cNvSpPr txBox="1"/>
          <p:nvPr/>
        </p:nvSpPr>
        <p:spPr>
          <a:xfrm>
            <a:off x="7074775" y="5425078"/>
            <a:ext cx="4925400" cy="1200600"/>
          </a:xfrm>
          <a:prstGeom prst="rect">
            <a:avLst/>
          </a:prstGeom>
          <a:noFill/>
          <a:ln cap="flat" cmpd="sng" w="38100">
            <a:solidFill>
              <a:srgbClr val="A8304A"/>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Lustria"/>
              <a:buNone/>
            </a:pPr>
            <a:r>
              <a:rPr lang="en-US" sz="1800">
                <a:solidFill>
                  <a:schemeClr val="lt1"/>
                </a:solidFill>
                <a:latin typeface="Lustria"/>
                <a:ea typeface="Lustria"/>
                <a:cs typeface="Lustria"/>
                <a:sym typeface="Lustria"/>
              </a:rPr>
              <a:t>The best model from all the models is XGBoost Regressor which gave 86 % accuracy which is more than any other models.</a:t>
            </a:r>
            <a:endParaRPr/>
          </a:p>
        </p:txBody>
      </p:sp>
      <p:sp>
        <p:nvSpPr>
          <p:cNvPr id="332" name="Google Shape;332;p36"/>
          <p:cNvSpPr/>
          <p:nvPr/>
        </p:nvSpPr>
        <p:spPr>
          <a:xfrm>
            <a:off x="6346479" y="1419174"/>
            <a:ext cx="4906978" cy="646331"/>
          </a:xfrm>
          <a:prstGeom prst="rect">
            <a:avLst/>
          </a:prstGeom>
          <a:noFill/>
          <a:ln cap="flat" cmpd="sng" w="19050">
            <a:solidFill>
              <a:srgbClr val="A8304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Lustria"/>
                <a:ea typeface="Lustria"/>
                <a:cs typeface="Lustria"/>
                <a:sym typeface="Lustria"/>
              </a:rPr>
              <a:t>Showing Best Model</a:t>
            </a:r>
            <a:endParaRPr sz="3200">
              <a:solidFill>
                <a:schemeClr val="lt1"/>
              </a:solidFill>
              <a:latin typeface="Lustria"/>
              <a:ea typeface="Lustria"/>
              <a:cs typeface="Lustria"/>
              <a:sym typeface="Lust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7"/>
          <p:cNvPicPr preferRelativeResize="0"/>
          <p:nvPr/>
        </p:nvPicPr>
        <p:blipFill rotWithShape="1">
          <a:blip r:embed="rId3">
            <a:alphaModFix/>
          </a:blip>
          <a:srcRect b="0" l="0" r="0" t="0"/>
          <a:stretch/>
        </p:blipFill>
        <p:spPr>
          <a:xfrm>
            <a:off x="292227" y="139578"/>
            <a:ext cx="3232340" cy="774822"/>
          </a:xfrm>
          <a:prstGeom prst="rect">
            <a:avLst/>
          </a:prstGeom>
          <a:noFill/>
          <a:ln>
            <a:noFill/>
          </a:ln>
        </p:spPr>
      </p:pic>
      <p:sp>
        <p:nvSpPr>
          <p:cNvPr id="338" name="Google Shape;338;p37"/>
          <p:cNvSpPr/>
          <p:nvPr/>
        </p:nvSpPr>
        <p:spPr>
          <a:xfrm>
            <a:off x="5281188" y="139578"/>
            <a:ext cx="5410954" cy="693341"/>
          </a:xfrm>
          <a:prstGeom prst="round2DiagRect">
            <a:avLst>
              <a:gd fmla="val 16667" name="adj1"/>
              <a:gd fmla="val 0" name="adj2"/>
            </a:avLst>
          </a:prstGeom>
          <a:solidFill>
            <a:srgbClr val="00B0F0"/>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Rockwell"/>
                <a:ea typeface="Rockwell"/>
                <a:cs typeface="Rockwell"/>
                <a:sym typeface="Rockwell"/>
              </a:rPr>
              <a:t>ML Modeling</a:t>
            </a:r>
            <a:endParaRPr sz="4000">
              <a:solidFill>
                <a:schemeClr val="dk1"/>
              </a:solidFill>
              <a:latin typeface="Rockwell"/>
              <a:ea typeface="Rockwell"/>
              <a:cs typeface="Rockwell"/>
              <a:sym typeface="Rockwell"/>
            </a:endParaRPr>
          </a:p>
        </p:txBody>
      </p:sp>
      <p:sp>
        <p:nvSpPr>
          <p:cNvPr id="339" name="Google Shape;339;p37"/>
          <p:cNvSpPr txBox="1"/>
          <p:nvPr/>
        </p:nvSpPr>
        <p:spPr>
          <a:xfrm>
            <a:off x="10025200" y="1812276"/>
            <a:ext cx="1671900" cy="4525200"/>
          </a:xfrm>
          <a:prstGeom prst="rect">
            <a:avLst/>
          </a:prstGeom>
          <a:noFill/>
          <a:ln cap="flat" cmpd="sng" w="38100">
            <a:solidFill>
              <a:srgbClr val="00B0F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3200"/>
              <a:buFont typeface="Lustria"/>
              <a:buNone/>
            </a:pPr>
            <a:r>
              <a:rPr lang="en-US" sz="3200">
                <a:solidFill>
                  <a:schemeClr val="lt1"/>
                </a:solidFill>
                <a:latin typeface="Lustria"/>
                <a:ea typeface="Lustria"/>
                <a:cs typeface="Lustria"/>
                <a:sym typeface="Lustria"/>
              </a:rPr>
              <a:t>Saving and loading the best model using pickle library .</a:t>
            </a:r>
            <a:endParaRPr/>
          </a:p>
        </p:txBody>
      </p:sp>
      <p:pic>
        <p:nvPicPr>
          <p:cNvPr descr="A screenshot of a computer&#10;&#10;Description automatically generated" id="340" name="Google Shape;340;p37"/>
          <p:cNvPicPr preferRelativeResize="0"/>
          <p:nvPr/>
        </p:nvPicPr>
        <p:blipFill rotWithShape="1">
          <a:blip r:embed="rId4">
            <a:alphaModFix/>
          </a:blip>
          <a:srcRect b="20264" l="36089" r="16906" t="30627"/>
          <a:stretch/>
        </p:blipFill>
        <p:spPr>
          <a:xfrm>
            <a:off x="138820" y="1057340"/>
            <a:ext cx="5284205" cy="3237572"/>
          </a:xfrm>
          <a:prstGeom prst="rect">
            <a:avLst/>
          </a:prstGeom>
          <a:noFill/>
          <a:ln>
            <a:noFill/>
          </a:ln>
        </p:spPr>
      </p:pic>
      <p:pic>
        <p:nvPicPr>
          <p:cNvPr descr="A screenshot of a computer&#10;&#10;Description automatically generated" id="341" name="Google Shape;341;p37"/>
          <p:cNvPicPr preferRelativeResize="0"/>
          <p:nvPr/>
        </p:nvPicPr>
        <p:blipFill rotWithShape="1">
          <a:blip r:embed="rId5">
            <a:alphaModFix/>
          </a:blip>
          <a:srcRect b="4992" l="35643" r="29454" t="16290"/>
          <a:stretch/>
        </p:blipFill>
        <p:spPr>
          <a:xfrm>
            <a:off x="5673504" y="1140737"/>
            <a:ext cx="3733045" cy="5374940"/>
          </a:xfrm>
          <a:prstGeom prst="rect">
            <a:avLst/>
          </a:prstGeom>
          <a:noFill/>
          <a:ln>
            <a:noFill/>
          </a:ln>
        </p:spPr>
      </p:pic>
      <p:pic>
        <p:nvPicPr>
          <p:cNvPr descr="A screenshot of a computer&#10;&#10;Description automatically generated" id="342" name="Google Shape;342;p37"/>
          <p:cNvPicPr preferRelativeResize="0"/>
          <p:nvPr/>
        </p:nvPicPr>
        <p:blipFill rotWithShape="1">
          <a:blip r:embed="rId6">
            <a:alphaModFix/>
          </a:blip>
          <a:srcRect b="39933" l="36609" r="33020" t="25215"/>
          <a:stretch/>
        </p:blipFill>
        <p:spPr>
          <a:xfrm>
            <a:off x="138819" y="4519333"/>
            <a:ext cx="5284205" cy="20015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pic>
        <p:nvPicPr>
          <p:cNvPr id="153" name="Google Shape;153;p20"/>
          <p:cNvPicPr preferRelativeResize="0"/>
          <p:nvPr/>
        </p:nvPicPr>
        <p:blipFill rotWithShape="1">
          <a:blip r:embed="rId4">
            <a:alphaModFix/>
          </a:blip>
          <a:srcRect b="0" l="0" r="0" t="0"/>
          <a:stretch/>
        </p:blipFill>
        <p:spPr>
          <a:xfrm>
            <a:off x="528234" y="287539"/>
            <a:ext cx="2141076" cy="1905145"/>
          </a:xfrm>
          <a:prstGeom prst="rect">
            <a:avLst/>
          </a:prstGeom>
          <a:noFill/>
          <a:ln cap="flat" cmpd="sng" w="190500">
            <a:solidFill>
              <a:schemeClr val="lt1">
                <a:alpha val="6666"/>
              </a:schemeClr>
            </a:solidFill>
            <a:prstDash val="solid"/>
            <a:round/>
            <a:headEnd len="sm" w="sm" type="none"/>
            <a:tailEnd len="sm" w="sm" type="none"/>
          </a:ln>
        </p:spPr>
      </p:pic>
      <p:sp>
        <p:nvSpPr>
          <p:cNvPr id="154" name="Google Shape;154;p20"/>
          <p:cNvSpPr/>
          <p:nvPr/>
        </p:nvSpPr>
        <p:spPr>
          <a:xfrm>
            <a:off x="5711810" y="331446"/>
            <a:ext cx="3666836" cy="877027"/>
          </a:xfrm>
          <a:prstGeom prst="rect">
            <a:avLst/>
          </a:prstGeom>
          <a:gradFill>
            <a:gsLst>
              <a:gs pos="0">
                <a:srgbClr val="A3882F"/>
              </a:gs>
              <a:gs pos="48000">
                <a:srgbClr val="D3BB6B"/>
              </a:gs>
              <a:gs pos="100000">
                <a:srgbClr val="E4D5A3"/>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4400" u="none" cap="none" strike="noStrike">
                <a:solidFill>
                  <a:schemeClr val="dk1"/>
                </a:solidFill>
                <a:latin typeface="Corben"/>
                <a:ea typeface="Corben"/>
                <a:cs typeface="Corben"/>
                <a:sym typeface="Corben"/>
              </a:rPr>
              <a:t>AGENDA</a:t>
            </a:r>
            <a:endParaRPr b="0" i="0" sz="4400" u="none" cap="none" strike="noStrike">
              <a:solidFill>
                <a:schemeClr val="dk1"/>
              </a:solidFill>
              <a:latin typeface="Corben"/>
              <a:ea typeface="Corben"/>
              <a:cs typeface="Corben"/>
              <a:sym typeface="Corben"/>
            </a:endParaRPr>
          </a:p>
        </p:txBody>
      </p:sp>
      <p:sp>
        <p:nvSpPr>
          <p:cNvPr id="155" name="Google Shape;155;p20"/>
          <p:cNvSpPr txBox="1"/>
          <p:nvPr/>
        </p:nvSpPr>
        <p:spPr>
          <a:xfrm>
            <a:off x="3836150" y="1472375"/>
            <a:ext cx="6490200" cy="5079600"/>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395653" lvl="1" marL="791306" marR="0" rtl="0" algn="l">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Data Exploration</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Data Insights</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EDA Graphs</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Graphical Analysis </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Insights from Analysis</a:t>
            </a:r>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Data Cleaning and Data Preprocessing steps</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ML Modeling</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Deployment of ML Models using Streamlit</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Conclusion</a:t>
            </a:r>
            <a:endParaRPr b="0" i="0" sz="1600" u="none" cap="none" strike="noStrike">
              <a:solidFill>
                <a:schemeClr val="lt1"/>
              </a:solidFill>
              <a:latin typeface="Lustria"/>
              <a:ea typeface="Lustria"/>
              <a:cs typeface="Lustria"/>
              <a:sym typeface="Lustria"/>
            </a:endParaRPr>
          </a:p>
          <a:p>
            <a:pPr indent="-395653" lvl="1" marL="791306" marR="0" rtl="0" algn="l">
              <a:lnSpc>
                <a:spcPct val="200000"/>
              </a:lnSpc>
              <a:spcBef>
                <a:spcPts val="0"/>
              </a:spcBef>
              <a:spcAft>
                <a:spcPts val="0"/>
              </a:spcAft>
              <a:buClr>
                <a:schemeClr val="lt1"/>
              </a:buClr>
              <a:buSzPts val="1800"/>
              <a:buFont typeface="Arial"/>
              <a:buChar char="•"/>
            </a:pPr>
            <a:r>
              <a:rPr b="1" i="0" lang="en-US" sz="1600" u="none" cap="none" strike="noStrike">
                <a:solidFill>
                  <a:schemeClr val="lt1"/>
                </a:solidFill>
                <a:latin typeface="Open Sans"/>
                <a:ea typeface="Open Sans"/>
                <a:cs typeface="Open Sans"/>
                <a:sym typeface="Open Sans"/>
              </a:rPr>
              <a:t>References</a:t>
            </a:r>
            <a:endParaRPr b="1" i="0" sz="1800" u="none" cap="none" strike="noStrike">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8"/>
          <p:cNvPicPr preferRelativeResize="0"/>
          <p:nvPr/>
        </p:nvPicPr>
        <p:blipFill rotWithShape="1">
          <a:blip r:embed="rId3">
            <a:alphaModFix/>
          </a:blip>
          <a:srcRect b="0" l="0" r="0" t="0"/>
          <a:stretch/>
        </p:blipFill>
        <p:spPr>
          <a:xfrm>
            <a:off x="342704" y="142482"/>
            <a:ext cx="3220225" cy="771918"/>
          </a:xfrm>
          <a:prstGeom prst="rect">
            <a:avLst/>
          </a:prstGeom>
          <a:noFill/>
          <a:ln>
            <a:noFill/>
          </a:ln>
        </p:spPr>
      </p:pic>
      <p:sp>
        <p:nvSpPr>
          <p:cNvPr id="348" name="Google Shape;348;p38"/>
          <p:cNvSpPr/>
          <p:nvPr/>
        </p:nvSpPr>
        <p:spPr>
          <a:xfrm>
            <a:off x="4166558" y="224432"/>
            <a:ext cx="7513607" cy="608017"/>
          </a:xfrm>
          <a:prstGeom prst="flowChartAlternateProcess">
            <a:avLst/>
          </a:prstGeom>
          <a:solidFill>
            <a:schemeClr val="accent5"/>
          </a:solidFill>
          <a:ln cap="rnd" cmpd="sng" w="15875">
            <a:solidFill>
              <a:srgbClr val="45251C"/>
            </a:solidFill>
            <a:prstDash val="solid"/>
            <a:round/>
            <a:headEnd len="sm" w="sm" type="none"/>
            <a:tailEnd len="sm" w="sm" type="none"/>
          </a:ln>
        </p:spPr>
        <p:txBody>
          <a:bodyPr anchorCtr="0" anchor="ctr" bIns="45700" lIns="91425" spcFirstLastPara="1" rIns="91425" wrap="square" tIns="45700">
            <a:noAutofit/>
          </a:bodyPr>
          <a:lstStyle/>
          <a:p>
            <a:pPr indent="0" lvl="1" marL="395653" marR="0" rtl="0" algn="ctr">
              <a:lnSpc>
                <a:spcPct val="200000"/>
              </a:lnSpc>
              <a:spcBef>
                <a:spcPts val="0"/>
              </a:spcBef>
              <a:spcAft>
                <a:spcPts val="0"/>
              </a:spcAft>
              <a:buClr>
                <a:schemeClr val="dk2"/>
              </a:buClr>
              <a:buSzPts val="2400"/>
              <a:buFont typeface="Algerian"/>
              <a:buNone/>
            </a:pPr>
            <a:r>
              <a:rPr b="1" i="1" lang="en-US" sz="2400" u="none" cap="none" strike="noStrike">
                <a:solidFill>
                  <a:schemeClr val="dk2"/>
                </a:solidFill>
                <a:latin typeface="Algerian"/>
                <a:ea typeface="Algerian"/>
                <a:cs typeface="Algerian"/>
                <a:sym typeface="Algerian"/>
              </a:rPr>
              <a:t>Deployment of ML Models using Streamlit</a:t>
            </a:r>
            <a:endParaRPr b="1" i="1" sz="2400" u="none" cap="none" strike="noStrike">
              <a:solidFill>
                <a:schemeClr val="dk2"/>
              </a:solidFill>
              <a:latin typeface="Lustria"/>
              <a:ea typeface="Lustria"/>
              <a:cs typeface="Lustria"/>
              <a:sym typeface="Lustria"/>
            </a:endParaRPr>
          </a:p>
        </p:txBody>
      </p:sp>
      <p:pic>
        <p:nvPicPr>
          <p:cNvPr descr="A screenshot of a computer&#10;&#10;Description automatically generated" id="349" name="Google Shape;349;p38"/>
          <p:cNvPicPr preferRelativeResize="0"/>
          <p:nvPr/>
        </p:nvPicPr>
        <p:blipFill rotWithShape="1">
          <a:blip r:embed="rId4">
            <a:alphaModFix/>
          </a:blip>
          <a:srcRect b="12415" l="20669" r="35380" t="15463"/>
          <a:stretch/>
        </p:blipFill>
        <p:spPr>
          <a:xfrm>
            <a:off x="623363" y="1054529"/>
            <a:ext cx="5044107" cy="5500180"/>
          </a:xfrm>
          <a:prstGeom prst="rect">
            <a:avLst/>
          </a:prstGeom>
          <a:noFill/>
          <a:ln>
            <a:noFill/>
          </a:ln>
        </p:spPr>
      </p:pic>
      <p:pic>
        <p:nvPicPr>
          <p:cNvPr descr="A screenshot of a computer&#10;&#10;Description automatically generated" id="350" name="Google Shape;350;p38"/>
          <p:cNvPicPr preferRelativeResize="0"/>
          <p:nvPr/>
        </p:nvPicPr>
        <p:blipFill rotWithShape="1">
          <a:blip r:embed="rId5">
            <a:alphaModFix/>
          </a:blip>
          <a:srcRect b="12457" l="21667" r="38372" t="20337"/>
          <a:stretch/>
        </p:blipFill>
        <p:spPr>
          <a:xfrm>
            <a:off x="6095999" y="1054529"/>
            <a:ext cx="5044107" cy="55001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9"/>
          <p:cNvPicPr preferRelativeResize="0"/>
          <p:nvPr/>
        </p:nvPicPr>
        <p:blipFill rotWithShape="1">
          <a:blip r:embed="rId3">
            <a:alphaModFix/>
          </a:blip>
          <a:srcRect b="0" l="0" r="0" t="0"/>
          <a:stretch/>
        </p:blipFill>
        <p:spPr>
          <a:xfrm>
            <a:off x="512045" y="244349"/>
            <a:ext cx="3218967" cy="774259"/>
          </a:xfrm>
          <a:prstGeom prst="rect">
            <a:avLst/>
          </a:prstGeom>
          <a:noFill/>
          <a:ln>
            <a:noFill/>
          </a:ln>
        </p:spPr>
      </p:pic>
      <p:pic>
        <p:nvPicPr>
          <p:cNvPr id="356" name="Google Shape;356;p39"/>
          <p:cNvPicPr preferRelativeResize="0"/>
          <p:nvPr/>
        </p:nvPicPr>
        <p:blipFill rotWithShape="1">
          <a:blip r:embed="rId4">
            <a:alphaModFix/>
          </a:blip>
          <a:srcRect b="0" l="0" r="0" t="0"/>
          <a:stretch/>
        </p:blipFill>
        <p:spPr>
          <a:xfrm>
            <a:off x="3731012" y="392070"/>
            <a:ext cx="7577985" cy="774259"/>
          </a:xfrm>
          <a:prstGeom prst="rect">
            <a:avLst/>
          </a:prstGeom>
          <a:noFill/>
          <a:ln>
            <a:noFill/>
          </a:ln>
        </p:spPr>
      </p:pic>
      <p:pic>
        <p:nvPicPr>
          <p:cNvPr descr="A screenshot of a computer&#10;&#10;Description automatically generated" id="357" name="Google Shape;357;p39"/>
          <p:cNvPicPr preferRelativeResize="0"/>
          <p:nvPr/>
        </p:nvPicPr>
        <p:blipFill rotWithShape="1">
          <a:blip r:embed="rId5">
            <a:alphaModFix/>
          </a:blip>
          <a:srcRect b="4743" l="38118" r="21983" t="10447"/>
          <a:stretch/>
        </p:blipFill>
        <p:spPr>
          <a:xfrm>
            <a:off x="270075" y="1166330"/>
            <a:ext cx="4716703" cy="5447322"/>
          </a:xfrm>
          <a:prstGeom prst="rect">
            <a:avLst/>
          </a:prstGeom>
          <a:noFill/>
          <a:ln>
            <a:noFill/>
          </a:ln>
        </p:spPr>
      </p:pic>
      <p:pic>
        <p:nvPicPr>
          <p:cNvPr descr="A screenshot of a computer&#10;&#10;Description automatically generated" id="358" name="Google Shape;358;p39"/>
          <p:cNvPicPr preferRelativeResize="0"/>
          <p:nvPr/>
        </p:nvPicPr>
        <p:blipFill rotWithShape="1">
          <a:blip r:embed="rId6">
            <a:alphaModFix/>
          </a:blip>
          <a:srcRect b="21994" l="36651" r="21596" t="45222"/>
          <a:stretch/>
        </p:blipFill>
        <p:spPr>
          <a:xfrm>
            <a:off x="5254033" y="1241233"/>
            <a:ext cx="6589334" cy="2114950"/>
          </a:xfrm>
          <a:prstGeom prst="rect">
            <a:avLst/>
          </a:prstGeom>
          <a:noFill/>
          <a:ln>
            <a:noFill/>
          </a:ln>
        </p:spPr>
      </p:pic>
      <p:sp>
        <p:nvSpPr>
          <p:cNvPr id="359" name="Google Shape;359;p39"/>
          <p:cNvSpPr txBox="1"/>
          <p:nvPr/>
        </p:nvSpPr>
        <p:spPr>
          <a:xfrm>
            <a:off x="5443361" y="3636494"/>
            <a:ext cx="6478563" cy="2462213"/>
          </a:xfrm>
          <a:prstGeom prst="rect">
            <a:avLst/>
          </a:prstGeom>
          <a:noFill/>
          <a:ln cap="flat" cmpd="sng" w="57150">
            <a:solidFill>
              <a:srgbClr val="7B433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400"/>
              <a:buFont typeface="Overlock"/>
              <a:buNone/>
            </a:pPr>
            <a:r>
              <a:rPr lang="en-US" sz="1400">
                <a:solidFill>
                  <a:schemeClr val="lt1"/>
                </a:solidFill>
                <a:latin typeface="Overlock"/>
                <a:ea typeface="Overlock"/>
                <a:cs typeface="Overlock"/>
                <a:sym typeface="Overlock"/>
              </a:rPr>
              <a:t>In the final step of the project, I created a Streamlit app for predicting the sales of the mart. I utilized the Streamlit library to build an interactive and user-friendly application that could provide instant predictions based on the input data. The app was titled “Mart Sales Prediction" and had a user-friendly interface that consisted of select boxes for 13 columns: City, Country, Region, Segment, Ship Mode, State, Days to Ship, Product Name, Discount, Actual Discount, Quantity, Category and Sub-Category. After the user inputs the required data, it generate the prediction of the Mart Sales, which was calculated using the saved machine learning model from the previous step. This Streamlit app was an effective tool that allowed users to easily predict the sales of the ‘Amazing Mart’ and make informed decisions.</a:t>
            </a:r>
            <a:endParaRPr sz="1400">
              <a:solidFill>
                <a:schemeClr val="lt1"/>
              </a:solidFill>
              <a:latin typeface="Lustria"/>
              <a:ea typeface="Lustria"/>
              <a:cs typeface="Lustria"/>
              <a:sym typeface="Lust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0"/>
          <p:cNvPicPr preferRelativeResize="0"/>
          <p:nvPr/>
        </p:nvPicPr>
        <p:blipFill rotWithShape="1">
          <a:blip r:embed="rId3">
            <a:alphaModFix/>
          </a:blip>
          <a:srcRect b="0" l="0" r="0" t="0"/>
          <a:stretch/>
        </p:blipFill>
        <p:spPr>
          <a:xfrm>
            <a:off x="274121" y="175792"/>
            <a:ext cx="2894592" cy="693861"/>
          </a:xfrm>
          <a:prstGeom prst="rect">
            <a:avLst/>
          </a:prstGeom>
          <a:noFill/>
          <a:ln>
            <a:noFill/>
          </a:ln>
        </p:spPr>
      </p:pic>
      <p:sp>
        <p:nvSpPr>
          <p:cNvPr id="365" name="Google Shape;365;p40"/>
          <p:cNvSpPr/>
          <p:nvPr/>
        </p:nvSpPr>
        <p:spPr>
          <a:xfrm>
            <a:off x="4870765" y="288440"/>
            <a:ext cx="6174464" cy="787651"/>
          </a:xfrm>
          <a:prstGeom prst="flowChartTerminator">
            <a:avLst/>
          </a:prstGeom>
          <a:solidFill>
            <a:srgbClr val="32A6A6"/>
          </a:solidFill>
          <a:ln cap="rnd" cmpd="sng" w="15875">
            <a:solidFill>
              <a:srgbClr val="4F1D0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Rockwell"/>
                <a:ea typeface="Rockwell"/>
                <a:cs typeface="Rockwell"/>
                <a:sym typeface="Rockwell"/>
              </a:rPr>
              <a:t>Conclusion</a:t>
            </a:r>
            <a:endParaRPr sz="4800">
              <a:solidFill>
                <a:schemeClr val="dk1"/>
              </a:solidFill>
              <a:latin typeface="Rockwell"/>
              <a:ea typeface="Rockwell"/>
              <a:cs typeface="Rockwell"/>
              <a:sym typeface="Rockwell"/>
            </a:endParaRPr>
          </a:p>
        </p:txBody>
      </p:sp>
      <p:sp>
        <p:nvSpPr>
          <p:cNvPr id="366" name="Google Shape;366;p40"/>
          <p:cNvSpPr txBox="1"/>
          <p:nvPr/>
        </p:nvSpPr>
        <p:spPr>
          <a:xfrm>
            <a:off x="1320297" y="1575303"/>
            <a:ext cx="9996535" cy="4707802"/>
          </a:xfrm>
          <a:prstGeom prst="rect">
            <a:avLst/>
          </a:prstGeom>
          <a:noFill/>
          <a:ln cap="flat" cmpd="sng" w="57150">
            <a:solidFill>
              <a:srgbClr val="32A6A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lt1"/>
              </a:buClr>
              <a:buSzPts val="1800"/>
              <a:buFont typeface="Merriweather"/>
              <a:buNone/>
            </a:pPr>
            <a:r>
              <a:rPr lang="en-US" sz="1800">
                <a:solidFill>
                  <a:schemeClr val="lt1"/>
                </a:solidFill>
                <a:latin typeface="Merriweather"/>
                <a:ea typeface="Merriweather"/>
                <a:cs typeface="Merriweather"/>
                <a:sym typeface="Merriweather"/>
              </a:rPr>
              <a:t>In conclusion, this data science project aimed at predicting the sales of the mart based on several factors such as the Product Name, Category, Sub-Category, Segment, Ship Mode, Days to Ship, Country, state, City, Quantity and Discount . Through the various steps of data cleaning, exploratory data analysis, and model building, we were able to build a highly accurate XGBoost Regressor model with an R2 Score of over 86%. The final step of deploying the model into a Streamlit app made it easy for users to access and generate predictions instantly. However, it is important to note that the accuracy of the model could be improved further by incorporating additional information such as the Price, and other relevant factors. Nevertheless, the results of this project demonstrate the power of machine learning in providing valuable insights and predictions in the Supermarket Zone.</a:t>
            </a:r>
            <a:endParaRPr sz="1800">
              <a:solidFill>
                <a:schemeClr val="lt1"/>
              </a:solidFill>
              <a:latin typeface="Lustria"/>
              <a:ea typeface="Lustria"/>
              <a:cs typeface="Lustria"/>
              <a:sym typeface="Lust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1"/>
          <p:cNvPicPr preferRelativeResize="0"/>
          <p:nvPr/>
        </p:nvPicPr>
        <p:blipFill rotWithShape="1">
          <a:blip r:embed="rId3">
            <a:alphaModFix/>
          </a:blip>
          <a:srcRect b="0" l="0" r="0" t="0"/>
          <a:stretch/>
        </p:blipFill>
        <p:spPr>
          <a:xfrm>
            <a:off x="193153" y="86576"/>
            <a:ext cx="3127519" cy="749873"/>
          </a:xfrm>
          <a:prstGeom prst="rect">
            <a:avLst/>
          </a:prstGeom>
          <a:noFill/>
          <a:ln>
            <a:noFill/>
          </a:ln>
        </p:spPr>
      </p:pic>
      <p:sp>
        <p:nvSpPr>
          <p:cNvPr id="372" name="Google Shape;372;p41"/>
          <p:cNvSpPr/>
          <p:nvPr/>
        </p:nvSpPr>
        <p:spPr>
          <a:xfrm>
            <a:off x="4399472" y="388189"/>
            <a:ext cx="7004649" cy="1017917"/>
          </a:xfrm>
          <a:prstGeom prst="flowChartTerminator">
            <a:avLst/>
          </a:prstGeom>
          <a:noFill/>
          <a:ln cap="rnd"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rgbClr val="FFFF00"/>
                </a:solidFill>
                <a:latin typeface="Algerian"/>
                <a:ea typeface="Algerian"/>
                <a:cs typeface="Algerian"/>
                <a:sym typeface="Algerian"/>
              </a:rPr>
              <a:t>References</a:t>
            </a:r>
            <a:endParaRPr sz="4800">
              <a:solidFill>
                <a:srgbClr val="FFFF00"/>
              </a:solidFill>
              <a:latin typeface="Algerian"/>
              <a:ea typeface="Algerian"/>
              <a:cs typeface="Algerian"/>
              <a:sym typeface="Algerian"/>
            </a:endParaRPr>
          </a:p>
        </p:txBody>
      </p:sp>
      <p:sp>
        <p:nvSpPr>
          <p:cNvPr id="373" name="Google Shape;373;p41"/>
          <p:cNvSpPr txBox="1"/>
          <p:nvPr/>
        </p:nvSpPr>
        <p:spPr>
          <a:xfrm>
            <a:off x="684900" y="2615225"/>
            <a:ext cx="111024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FFC000"/>
                </a:solidFill>
                <a:latin typeface="Rockwell"/>
                <a:ea typeface="Rockwell"/>
                <a:cs typeface="Rockwell"/>
                <a:sym typeface="Rockwell"/>
              </a:rPr>
              <a:t>Tools Used : </a:t>
            </a:r>
            <a:r>
              <a:rPr lang="en-US" sz="2400">
                <a:solidFill>
                  <a:schemeClr val="lt1"/>
                </a:solidFill>
              </a:rPr>
              <a:t>MS Excel, Jupyter Notebook, Python, NumPy, Pandas, Matplotlib, Seaborn, Scikit Learn, Streamlit.</a:t>
            </a:r>
            <a:endParaRPr/>
          </a:p>
          <a:p>
            <a:pPr indent="0" lvl="0" marL="0" marR="0" rtl="0" algn="l">
              <a:spcBef>
                <a:spcPts val="0"/>
              </a:spcBef>
              <a:spcAft>
                <a:spcPts val="0"/>
              </a:spcAft>
              <a:buNone/>
            </a:pPr>
            <a:r>
              <a:t/>
            </a:r>
            <a:endParaRPr sz="2400">
              <a:solidFill>
                <a:schemeClr val="lt1"/>
              </a:solidFill>
              <a:latin typeface="Rockwell"/>
              <a:ea typeface="Rockwell"/>
              <a:cs typeface="Rockwell"/>
              <a:sym typeface="Rockwell"/>
            </a:endParaRPr>
          </a:p>
          <a:p>
            <a:pPr indent="0" lvl="0" marL="0" marR="0" rtl="0" algn="l">
              <a:spcBef>
                <a:spcPts val="0"/>
              </a:spcBef>
              <a:spcAft>
                <a:spcPts val="0"/>
              </a:spcAft>
              <a:buNone/>
            </a:pPr>
            <a:r>
              <a:rPr lang="en-US" sz="2400">
                <a:solidFill>
                  <a:srgbClr val="FFC000"/>
                </a:solidFill>
                <a:latin typeface="Rockwell"/>
                <a:ea typeface="Rockwell"/>
                <a:cs typeface="Rockwell"/>
                <a:sym typeface="Rockwell"/>
              </a:rPr>
              <a:t>GitHub link : </a:t>
            </a:r>
            <a:r>
              <a:rPr lang="en-US" sz="2400">
                <a:solidFill>
                  <a:schemeClr val="lt1"/>
                </a:solidFill>
                <a:uFill>
                  <a:noFill/>
                </a:uFill>
                <a:hlinkClick r:id="rId4">
                  <a:extLst>
                    <a:ext uri="{A12FA001-AC4F-418D-AE19-62706E023703}">
                      <ahyp:hlinkClr val="tx"/>
                    </a:ext>
                  </a:extLst>
                </a:hlinkClick>
              </a:rPr>
              <a:t>Internship Project Github link</a:t>
            </a:r>
            <a:endParaRPr>
              <a:solidFill>
                <a:schemeClr val="lt1"/>
              </a:solidFill>
            </a:endParaRPr>
          </a:p>
          <a:p>
            <a:pPr indent="0" lvl="0" marL="0" marR="0" rtl="0" algn="l">
              <a:spcBef>
                <a:spcPts val="0"/>
              </a:spcBef>
              <a:spcAft>
                <a:spcPts val="0"/>
              </a:spcAft>
              <a:buNone/>
            </a:pPr>
            <a:r>
              <a:t/>
            </a:r>
            <a:endParaRPr sz="2400">
              <a:solidFill>
                <a:srgbClr val="FFC000"/>
              </a:solidFill>
              <a:latin typeface="Rockwell"/>
              <a:ea typeface="Rockwell"/>
              <a:cs typeface="Rockwell"/>
              <a:sym typeface="Rockwell"/>
            </a:endParaRPr>
          </a:p>
          <a:p>
            <a:pPr indent="0" lvl="0" marL="0" marR="0" rtl="0" algn="l">
              <a:spcBef>
                <a:spcPts val="0"/>
              </a:spcBef>
              <a:spcAft>
                <a:spcPts val="0"/>
              </a:spcAft>
              <a:buNone/>
            </a:pPr>
            <a:r>
              <a:rPr lang="en-US" sz="2400">
                <a:solidFill>
                  <a:srgbClr val="FFC000"/>
                </a:solidFill>
                <a:latin typeface="Rockwell"/>
                <a:ea typeface="Rockwell"/>
                <a:cs typeface="Rockwell"/>
                <a:sym typeface="Rockwell"/>
              </a:rPr>
              <a:t>Streamlit Link : </a:t>
            </a:r>
            <a:r>
              <a:rPr lang="en-US" sz="2100">
                <a:solidFill>
                  <a:schemeClr val="lt1"/>
                </a:solidFill>
                <a:uFill>
                  <a:noFill/>
                </a:uFill>
                <a:hlinkClick r:id="rId5">
                  <a:extLst>
                    <a:ext uri="{A12FA001-AC4F-418D-AE19-62706E023703}">
                      <ahyp:hlinkClr val="tx"/>
                    </a:ext>
                  </a:extLst>
                </a:hlinkClick>
              </a:rPr>
              <a:t>Streamlit App link : Sales Prediction</a:t>
            </a:r>
            <a:endParaRPr sz="21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1"/>
          <p:cNvPicPr preferRelativeResize="0"/>
          <p:nvPr/>
        </p:nvPicPr>
        <p:blipFill rotWithShape="1">
          <a:blip r:embed="rId3">
            <a:alphaModFix/>
          </a:blip>
          <a:srcRect b="0" l="0" r="0" t="0"/>
          <a:stretch/>
        </p:blipFill>
        <p:spPr>
          <a:xfrm>
            <a:off x="148172" y="184727"/>
            <a:ext cx="3767655" cy="902286"/>
          </a:xfrm>
          <a:prstGeom prst="rect">
            <a:avLst/>
          </a:prstGeom>
          <a:noFill/>
          <a:ln>
            <a:noFill/>
          </a:ln>
        </p:spPr>
      </p:pic>
      <p:sp>
        <p:nvSpPr>
          <p:cNvPr id="161" name="Google Shape;161;p21"/>
          <p:cNvSpPr/>
          <p:nvPr/>
        </p:nvSpPr>
        <p:spPr>
          <a:xfrm>
            <a:off x="5141343" y="184727"/>
            <a:ext cx="5762445" cy="755552"/>
          </a:xfrm>
          <a:prstGeom prst="flowChartAlternateProcess">
            <a:avLst/>
          </a:prstGeom>
          <a:solidFill>
            <a:srgbClr val="E88663"/>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none" cap="none" strike="noStrike">
                <a:solidFill>
                  <a:schemeClr val="dk2"/>
                </a:solidFill>
                <a:latin typeface="Rockwell"/>
                <a:ea typeface="Rockwell"/>
                <a:cs typeface="Rockwell"/>
                <a:sym typeface="Rockwell"/>
              </a:rPr>
              <a:t>Data Exploration</a:t>
            </a:r>
            <a:endParaRPr b="1" i="0" sz="4800" u="none" cap="none" strike="noStrike">
              <a:solidFill>
                <a:schemeClr val="dk2"/>
              </a:solidFill>
              <a:latin typeface="Rockwell"/>
              <a:ea typeface="Rockwell"/>
              <a:cs typeface="Rockwell"/>
              <a:sym typeface="Rockwell"/>
            </a:endParaRPr>
          </a:p>
        </p:txBody>
      </p:sp>
      <p:pic>
        <p:nvPicPr>
          <p:cNvPr descr="A screenshot of a computer&#10;&#10;Description automatically generated" id="162" name="Google Shape;162;p21"/>
          <p:cNvPicPr preferRelativeResize="0"/>
          <p:nvPr/>
        </p:nvPicPr>
        <p:blipFill rotWithShape="1">
          <a:blip r:embed="rId4">
            <a:alphaModFix/>
          </a:blip>
          <a:srcRect b="35209" l="0" r="710" t="11852"/>
          <a:stretch/>
        </p:blipFill>
        <p:spPr>
          <a:xfrm>
            <a:off x="377448" y="1150758"/>
            <a:ext cx="11437103" cy="3005143"/>
          </a:xfrm>
          <a:prstGeom prst="rect">
            <a:avLst/>
          </a:prstGeom>
          <a:noFill/>
          <a:ln>
            <a:noFill/>
          </a:ln>
        </p:spPr>
      </p:pic>
      <p:sp>
        <p:nvSpPr>
          <p:cNvPr id="163" name="Google Shape;163;p21"/>
          <p:cNvSpPr/>
          <p:nvPr/>
        </p:nvSpPr>
        <p:spPr>
          <a:xfrm>
            <a:off x="448575" y="4364975"/>
            <a:ext cx="11437200" cy="2247300"/>
          </a:xfrm>
          <a:prstGeom prst="rect">
            <a:avLst/>
          </a:prstGeom>
          <a:noFill/>
          <a:ln cap="rnd" cmpd="sng" w="15875">
            <a:solidFill>
              <a:srgbClr val="E8866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64" name="Google Shape;164;p21"/>
          <p:cNvSpPr txBox="1"/>
          <p:nvPr/>
        </p:nvSpPr>
        <p:spPr>
          <a:xfrm>
            <a:off x="534839" y="4540926"/>
            <a:ext cx="1120858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The Dataset used in this project is the "Amazing Mart" Dataset, which contains the information about different products taken by different customer from different geographical areas for the year 2013 to 2016 with their sales and profits. This data has 8047 rows and 19 features. Features are Order Id, Order Date, Ship Date, Customer name, Product name, Country, City, State, Region, Segment, Ship Mode, Days to ship, Quantity, Discount, Actual Discount, Category, Sub-category, Sales and Profit. In this Dataset </a:t>
            </a:r>
            <a:r>
              <a:rPr b="0" i="0" lang="en-US" sz="1800" u="none" cap="none" strike="noStrike">
                <a:solidFill>
                  <a:schemeClr val="lt1"/>
                </a:solidFill>
                <a:latin typeface="Song Myung"/>
                <a:ea typeface="Song Myung"/>
                <a:cs typeface="Song Myung"/>
                <a:sym typeface="Song Myung"/>
              </a:rPr>
              <a:t>we will be applying advanced statistical and machine learning techniques to analyze the data and build a robust model that can accurately predict the sales of the mart .</a:t>
            </a:r>
            <a:endParaRPr sz="1800">
              <a:solidFill>
                <a:schemeClr val="lt1"/>
              </a:solidFill>
              <a:latin typeface="Lustria"/>
              <a:ea typeface="Lustria"/>
              <a:cs typeface="Lustria"/>
              <a:sym typeface="Lust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2"/>
          <p:cNvPicPr preferRelativeResize="0"/>
          <p:nvPr/>
        </p:nvPicPr>
        <p:blipFill rotWithShape="1">
          <a:blip r:embed="rId3">
            <a:alphaModFix/>
          </a:blip>
          <a:srcRect b="0" l="0" r="0" t="0"/>
          <a:stretch/>
        </p:blipFill>
        <p:spPr>
          <a:xfrm>
            <a:off x="270791" y="121082"/>
            <a:ext cx="3127519" cy="749873"/>
          </a:xfrm>
          <a:prstGeom prst="rect">
            <a:avLst/>
          </a:prstGeom>
          <a:noFill/>
          <a:ln>
            <a:noFill/>
          </a:ln>
        </p:spPr>
      </p:pic>
      <p:graphicFrame>
        <p:nvGraphicFramePr>
          <p:cNvPr id="170" name="Google Shape;170;p22"/>
          <p:cNvGraphicFramePr/>
          <p:nvPr/>
        </p:nvGraphicFramePr>
        <p:xfrm>
          <a:off x="5167222" y="1436868"/>
          <a:ext cx="3000000" cy="3000000"/>
        </p:xfrm>
        <a:graphic>
          <a:graphicData uri="http://schemas.openxmlformats.org/drawingml/2006/table">
            <a:tbl>
              <a:tblPr>
                <a:noFill/>
                <a:tableStyleId>{8CE042A5-54E1-4A01-8003-E0197F051001}</a:tableStyleId>
              </a:tblPr>
              <a:tblGrid>
                <a:gridCol w="1545850"/>
                <a:gridCol w="1205250"/>
              </a:tblGrid>
              <a:tr h="221375">
                <a:tc>
                  <a:txBody>
                    <a:bodyPr/>
                    <a:lstStyle/>
                    <a:p>
                      <a:pPr indent="0" lvl="0" marL="0" marR="0" rtl="0" algn="ctr">
                        <a:spcBef>
                          <a:spcPts val="0"/>
                        </a:spcBef>
                        <a:spcAft>
                          <a:spcPts val="0"/>
                        </a:spcAft>
                        <a:buNone/>
                      </a:pPr>
                      <a:r>
                        <a:rPr lang="en-US" sz="1200" u="none" cap="none" strike="noStrike"/>
                        <a:t>Mart Analysis</a:t>
                      </a:r>
                      <a:endParaRPr b="1"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l">
                        <a:spcBef>
                          <a:spcPts val="0"/>
                        </a:spcBef>
                        <a:spcAft>
                          <a:spcPts val="0"/>
                        </a:spcAft>
                        <a:buNone/>
                      </a:pPr>
                      <a:r>
                        <a:rPr lang="en-US" sz="1200" u="none" cap="none" strike="noStrike"/>
                        <a:t> </a:t>
                      </a:r>
                      <a:endParaRPr b="1" i="0" sz="1200" u="none" cap="none" strike="noStrike">
                        <a:solidFill>
                          <a:srgbClr val="000000"/>
                        </a:solidFill>
                        <a:latin typeface="Calibri"/>
                        <a:ea typeface="Calibri"/>
                        <a:cs typeface="Calibri"/>
                        <a:sym typeface="Calibri"/>
                      </a:endParaRPr>
                    </a:p>
                  </a:txBody>
                  <a:tcPr marT="9525" marB="0" marR="9525" marL="9525" anchor="b"/>
                </a:tc>
              </a:tr>
              <a:tr h="141325">
                <a:tc>
                  <a:txBody>
                    <a:bodyPr/>
                    <a:lstStyle/>
                    <a:p>
                      <a:pPr indent="0" lvl="0" marL="0" marR="0" rtl="0" algn="l">
                        <a:spcBef>
                          <a:spcPts val="0"/>
                        </a:spcBef>
                        <a:spcAft>
                          <a:spcPts val="0"/>
                        </a:spcAft>
                        <a:buNone/>
                      </a:pPr>
                      <a:r>
                        <a:rPr lang="en-US" sz="1200" u="none" cap="none" strike="noStrike"/>
                        <a:t>Total Sales</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US" sz="1200" u="none" cap="none" strike="noStrike"/>
                        <a:t>2348361</a:t>
                      </a:r>
                      <a:endParaRPr b="0" i="0" sz="1200" u="none" cap="none" strike="noStrike">
                        <a:solidFill>
                          <a:srgbClr val="000000"/>
                        </a:solidFill>
                        <a:latin typeface="Calibri"/>
                        <a:ea typeface="Calibri"/>
                        <a:cs typeface="Calibri"/>
                        <a:sym typeface="Calibri"/>
                      </a:endParaRPr>
                    </a:p>
                  </a:txBody>
                  <a:tcPr marT="9525" marB="0" marR="9525" marL="9525" anchor="b"/>
                </a:tc>
              </a:tr>
              <a:tr h="141325">
                <a:tc>
                  <a:txBody>
                    <a:bodyPr/>
                    <a:lstStyle/>
                    <a:p>
                      <a:pPr indent="0" lvl="0" marL="0" marR="0" rtl="0" algn="l">
                        <a:spcBef>
                          <a:spcPts val="0"/>
                        </a:spcBef>
                        <a:spcAft>
                          <a:spcPts val="0"/>
                        </a:spcAft>
                        <a:buNone/>
                      </a:pPr>
                      <a:r>
                        <a:rPr lang="en-US" sz="1200" u="none" cap="none" strike="noStrike"/>
                        <a:t>Total Profit</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US" sz="1200" u="none" cap="none" strike="noStrike"/>
                        <a:t>283202</a:t>
                      </a:r>
                      <a:endParaRPr b="0" i="0" sz="1200" u="none" cap="none" strike="noStrike">
                        <a:solidFill>
                          <a:srgbClr val="000000"/>
                        </a:solidFill>
                        <a:latin typeface="Calibri"/>
                        <a:ea typeface="Calibri"/>
                        <a:cs typeface="Calibri"/>
                        <a:sym typeface="Calibri"/>
                      </a:endParaRPr>
                    </a:p>
                  </a:txBody>
                  <a:tcPr marT="9525" marB="0" marR="9525" marL="9525" anchor="b"/>
                </a:tc>
              </a:tr>
              <a:tr h="141325">
                <a:tc>
                  <a:txBody>
                    <a:bodyPr/>
                    <a:lstStyle/>
                    <a:p>
                      <a:pPr indent="0" lvl="0" marL="0" marR="0" rtl="0" algn="l">
                        <a:spcBef>
                          <a:spcPts val="0"/>
                        </a:spcBef>
                        <a:spcAft>
                          <a:spcPts val="0"/>
                        </a:spcAft>
                        <a:buNone/>
                      </a:pPr>
                      <a:r>
                        <a:rPr lang="en-US" sz="1200" u="none" cap="none" strike="noStrike"/>
                        <a:t>Total Quantity</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US" sz="1200" u="none" cap="none" strike="noStrike"/>
                        <a:t>30348</a:t>
                      </a:r>
                      <a:endParaRPr b="0" i="0" sz="1200" u="none" cap="none" strike="noStrike">
                        <a:solidFill>
                          <a:srgbClr val="000000"/>
                        </a:solidFill>
                        <a:latin typeface="Calibri"/>
                        <a:ea typeface="Calibri"/>
                        <a:cs typeface="Calibri"/>
                        <a:sym typeface="Calibri"/>
                      </a:endParaRPr>
                    </a:p>
                  </a:txBody>
                  <a:tcPr marT="9525" marB="0" marR="9525" marL="9525" anchor="b"/>
                </a:tc>
              </a:tr>
              <a:tr h="141325">
                <a:tc>
                  <a:txBody>
                    <a:bodyPr/>
                    <a:lstStyle/>
                    <a:p>
                      <a:pPr indent="0" lvl="0" marL="0" marR="0" rtl="0" algn="l">
                        <a:spcBef>
                          <a:spcPts val="0"/>
                        </a:spcBef>
                        <a:spcAft>
                          <a:spcPts val="0"/>
                        </a:spcAft>
                        <a:buNone/>
                      </a:pPr>
                      <a:r>
                        <a:rPr lang="en-US" sz="1200" u="none" cap="none" strike="noStrike"/>
                        <a:t>Total Discount</a:t>
                      </a:r>
                      <a:endParaRPr b="0" i="0" sz="1200" u="none" cap="none" strike="noStrike">
                        <a:solidFill>
                          <a:srgbClr val="000000"/>
                        </a:solidFill>
                        <a:latin typeface="Calibri"/>
                        <a:ea typeface="Calibri"/>
                        <a:cs typeface="Calibri"/>
                        <a:sym typeface="Calibri"/>
                      </a:endParaRPr>
                    </a:p>
                  </a:txBody>
                  <a:tcPr marT="9525" marB="0" marR="9525" marL="9525" anchor="b"/>
                </a:tc>
                <a:tc>
                  <a:txBody>
                    <a:bodyPr/>
                    <a:lstStyle/>
                    <a:p>
                      <a:pPr indent="0" lvl="0" marL="0" marR="0" rtl="0" algn="r">
                        <a:spcBef>
                          <a:spcPts val="0"/>
                        </a:spcBef>
                        <a:spcAft>
                          <a:spcPts val="0"/>
                        </a:spcAft>
                        <a:buNone/>
                      </a:pPr>
                      <a:r>
                        <a:rPr lang="en-US" sz="1200" u="none" cap="none" strike="noStrike"/>
                        <a:t>885.55</a:t>
                      </a:r>
                      <a:endParaRPr b="0" i="0" sz="1200" u="none" cap="none" strike="noStrike">
                        <a:solidFill>
                          <a:srgbClr val="000000"/>
                        </a:solidFill>
                        <a:latin typeface="Calibri"/>
                        <a:ea typeface="Calibri"/>
                        <a:cs typeface="Calibri"/>
                        <a:sym typeface="Calibri"/>
                      </a:endParaRPr>
                    </a:p>
                  </a:txBody>
                  <a:tcPr marT="9525" marB="0" marR="9525" marL="9525" anchor="b"/>
                </a:tc>
              </a:tr>
            </a:tbl>
          </a:graphicData>
        </a:graphic>
      </p:graphicFrame>
      <p:sp>
        <p:nvSpPr>
          <p:cNvPr id="171" name="Google Shape;171;p22"/>
          <p:cNvSpPr/>
          <p:nvPr/>
        </p:nvSpPr>
        <p:spPr>
          <a:xfrm>
            <a:off x="3872319" y="116973"/>
            <a:ext cx="6305909" cy="991004"/>
          </a:xfrm>
          <a:prstGeom prst="ellipse">
            <a:avLst/>
          </a:prstGeom>
          <a:solidFill>
            <a:srgbClr val="7030A0"/>
          </a:solidFill>
          <a:ln cap="rnd"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400">
                <a:solidFill>
                  <a:schemeClr val="dk1"/>
                </a:solidFill>
                <a:latin typeface="Arial"/>
                <a:ea typeface="Arial"/>
                <a:cs typeface="Arial"/>
                <a:sym typeface="Arial"/>
              </a:rPr>
              <a:t>Data Insights</a:t>
            </a:r>
            <a:endParaRPr sz="5400">
              <a:solidFill>
                <a:schemeClr val="dk1"/>
              </a:solidFill>
              <a:latin typeface="Arial"/>
              <a:ea typeface="Arial"/>
              <a:cs typeface="Arial"/>
              <a:sym typeface="Arial"/>
            </a:endParaRPr>
          </a:p>
        </p:txBody>
      </p:sp>
      <p:pic>
        <p:nvPicPr>
          <p:cNvPr id="172" name="Google Shape;172;p22"/>
          <p:cNvPicPr preferRelativeResize="0"/>
          <p:nvPr/>
        </p:nvPicPr>
        <p:blipFill rotWithShape="1">
          <a:blip r:embed="rId4">
            <a:alphaModFix/>
          </a:blip>
          <a:srcRect b="0" l="0" r="0" t="0"/>
          <a:stretch/>
        </p:blipFill>
        <p:spPr>
          <a:xfrm>
            <a:off x="270792" y="2483359"/>
            <a:ext cx="4097002" cy="1949316"/>
          </a:xfrm>
          <a:prstGeom prst="rect">
            <a:avLst/>
          </a:prstGeom>
          <a:noFill/>
          <a:ln>
            <a:noFill/>
          </a:ln>
        </p:spPr>
      </p:pic>
      <p:pic>
        <p:nvPicPr>
          <p:cNvPr id="173" name="Google Shape;173;p22"/>
          <p:cNvPicPr preferRelativeResize="0"/>
          <p:nvPr/>
        </p:nvPicPr>
        <p:blipFill rotWithShape="1">
          <a:blip r:embed="rId5">
            <a:alphaModFix/>
          </a:blip>
          <a:srcRect b="0" l="0" r="0" t="0"/>
          <a:stretch/>
        </p:blipFill>
        <p:spPr>
          <a:xfrm>
            <a:off x="270791" y="4738771"/>
            <a:ext cx="4097003" cy="1917047"/>
          </a:xfrm>
          <a:prstGeom prst="rect">
            <a:avLst/>
          </a:prstGeom>
          <a:noFill/>
          <a:ln>
            <a:noFill/>
          </a:ln>
        </p:spPr>
      </p:pic>
      <p:sp>
        <p:nvSpPr>
          <p:cNvPr id="174" name="Google Shape;174;p22"/>
          <p:cNvSpPr/>
          <p:nvPr/>
        </p:nvSpPr>
        <p:spPr>
          <a:xfrm>
            <a:off x="5167222" y="3010619"/>
            <a:ext cx="6598710" cy="836762"/>
          </a:xfrm>
          <a:prstGeom prst="roundRect">
            <a:avLst>
              <a:gd fmla="val 16667" name="adj"/>
            </a:avLst>
          </a:prstGeom>
          <a:noFill/>
          <a:ln cap="rnd"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With the passing of the years , the sales is also increasing, Same applies to the profit as well , profit is also increasing every year.</a:t>
            </a:r>
            <a:endParaRPr sz="1800">
              <a:solidFill>
                <a:schemeClr val="lt1"/>
              </a:solidFill>
              <a:latin typeface="Lustria"/>
              <a:ea typeface="Lustria"/>
              <a:cs typeface="Lustria"/>
              <a:sym typeface="Lustria"/>
            </a:endParaRPr>
          </a:p>
        </p:txBody>
      </p:sp>
      <p:sp>
        <p:nvSpPr>
          <p:cNvPr id="175" name="Google Shape;175;p22"/>
          <p:cNvSpPr/>
          <p:nvPr/>
        </p:nvSpPr>
        <p:spPr>
          <a:xfrm>
            <a:off x="5167222" y="5278913"/>
            <a:ext cx="6598710" cy="836762"/>
          </a:xfrm>
          <a:prstGeom prst="roundRect">
            <a:avLst>
              <a:gd fmla="val 16667" name="adj"/>
            </a:avLst>
          </a:prstGeom>
          <a:noFill/>
          <a:ln cap="rnd" cmpd="sng" w="15875">
            <a:solidFill>
              <a:srgbClr val="FFF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The sales is mostly high in the seasonal months like August, September, November and December. Same goes with the profit.</a:t>
            </a:r>
            <a:endParaRPr sz="1800">
              <a:solidFill>
                <a:schemeClr val="lt1"/>
              </a:solidFill>
              <a:latin typeface="Lustria"/>
              <a:ea typeface="Lustria"/>
              <a:cs typeface="Lustria"/>
              <a:sym typeface="Lust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rotWithShape="1">
          <a:blip r:embed="rId3">
            <a:alphaModFix/>
          </a:blip>
          <a:srcRect b="0" l="0" r="0" t="0"/>
          <a:stretch/>
        </p:blipFill>
        <p:spPr>
          <a:xfrm>
            <a:off x="201780" y="172841"/>
            <a:ext cx="3127519" cy="749873"/>
          </a:xfrm>
          <a:prstGeom prst="rect">
            <a:avLst/>
          </a:prstGeom>
          <a:noFill/>
          <a:ln>
            <a:noFill/>
          </a:ln>
        </p:spPr>
      </p:pic>
      <p:sp>
        <p:nvSpPr>
          <p:cNvPr id="181" name="Google Shape;181;p23"/>
          <p:cNvSpPr/>
          <p:nvPr/>
        </p:nvSpPr>
        <p:spPr>
          <a:xfrm>
            <a:off x="4666890" y="228912"/>
            <a:ext cx="6271404" cy="1035170"/>
          </a:xfrm>
          <a:prstGeom prst="ellipse">
            <a:avLst/>
          </a:prstGeom>
          <a:solidFill>
            <a:srgbClr val="F5F0E0"/>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400">
                <a:solidFill>
                  <a:schemeClr val="dk1"/>
                </a:solidFill>
                <a:latin typeface="Arial"/>
                <a:ea typeface="Arial"/>
                <a:cs typeface="Arial"/>
                <a:sym typeface="Arial"/>
              </a:rPr>
              <a:t>Data Insights</a:t>
            </a:r>
            <a:endParaRPr sz="5400">
              <a:solidFill>
                <a:schemeClr val="dk1"/>
              </a:solidFill>
              <a:latin typeface="Arial"/>
              <a:ea typeface="Arial"/>
              <a:cs typeface="Arial"/>
              <a:sym typeface="Arial"/>
            </a:endParaRPr>
          </a:p>
        </p:txBody>
      </p:sp>
      <p:pic>
        <p:nvPicPr>
          <p:cNvPr id="182" name="Google Shape;182;p23"/>
          <p:cNvPicPr preferRelativeResize="0"/>
          <p:nvPr/>
        </p:nvPicPr>
        <p:blipFill rotWithShape="1">
          <a:blip r:embed="rId4">
            <a:alphaModFix/>
          </a:blip>
          <a:srcRect b="0" l="0" r="0" t="0"/>
          <a:stretch/>
        </p:blipFill>
        <p:spPr>
          <a:xfrm>
            <a:off x="201780" y="1675954"/>
            <a:ext cx="3611095" cy="1753046"/>
          </a:xfrm>
          <a:prstGeom prst="rect">
            <a:avLst/>
          </a:prstGeom>
          <a:noFill/>
          <a:ln>
            <a:noFill/>
          </a:ln>
        </p:spPr>
      </p:pic>
      <p:pic>
        <p:nvPicPr>
          <p:cNvPr id="183" name="Google Shape;183;p23"/>
          <p:cNvPicPr preferRelativeResize="0"/>
          <p:nvPr/>
        </p:nvPicPr>
        <p:blipFill rotWithShape="1">
          <a:blip r:embed="rId5">
            <a:alphaModFix/>
          </a:blip>
          <a:srcRect b="0" l="0" r="0" t="0"/>
          <a:stretch/>
        </p:blipFill>
        <p:spPr>
          <a:xfrm>
            <a:off x="4494363" y="1675954"/>
            <a:ext cx="3364302" cy="1753046"/>
          </a:xfrm>
          <a:prstGeom prst="rect">
            <a:avLst/>
          </a:prstGeom>
          <a:noFill/>
          <a:ln>
            <a:noFill/>
          </a:ln>
        </p:spPr>
      </p:pic>
      <p:sp>
        <p:nvSpPr>
          <p:cNvPr id="184" name="Google Shape;184;p23"/>
          <p:cNvSpPr/>
          <p:nvPr/>
        </p:nvSpPr>
        <p:spPr>
          <a:xfrm>
            <a:off x="293300" y="3596025"/>
            <a:ext cx="3355800" cy="2731500"/>
          </a:xfrm>
          <a:prstGeom prst="roundRect">
            <a:avLst>
              <a:gd fmla="val 16667" name="adj"/>
            </a:avLst>
          </a:pr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From the above plot we can observe that ‘Technology’ Category has the highest sales. Whereas, In terms of profit Office Supplies has the highest profit. Furniture category have both i.e.. lowest sales and profit.</a:t>
            </a:r>
            <a:endParaRPr sz="1800">
              <a:solidFill>
                <a:schemeClr val="dk1"/>
              </a:solidFill>
              <a:latin typeface="Lustria"/>
              <a:ea typeface="Lustria"/>
              <a:cs typeface="Lustria"/>
              <a:sym typeface="Lustria"/>
            </a:endParaRPr>
          </a:p>
        </p:txBody>
      </p:sp>
      <p:pic>
        <p:nvPicPr>
          <p:cNvPr id="185" name="Google Shape;185;p23"/>
          <p:cNvPicPr preferRelativeResize="0"/>
          <p:nvPr/>
        </p:nvPicPr>
        <p:blipFill rotWithShape="1">
          <a:blip r:embed="rId6">
            <a:alphaModFix/>
          </a:blip>
          <a:srcRect b="0" l="0" r="0" t="0"/>
          <a:stretch/>
        </p:blipFill>
        <p:spPr>
          <a:xfrm>
            <a:off x="8278758" y="1675953"/>
            <a:ext cx="3711462" cy="1753046"/>
          </a:xfrm>
          <a:prstGeom prst="rect">
            <a:avLst/>
          </a:prstGeom>
          <a:noFill/>
          <a:ln>
            <a:noFill/>
          </a:ln>
        </p:spPr>
      </p:pic>
      <p:sp>
        <p:nvSpPr>
          <p:cNvPr id="186" name="Google Shape;186;p23"/>
          <p:cNvSpPr/>
          <p:nvPr/>
        </p:nvSpPr>
        <p:spPr>
          <a:xfrm>
            <a:off x="4494375" y="3596025"/>
            <a:ext cx="3545400" cy="3144000"/>
          </a:xfrm>
          <a:prstGeom prst="roundRect">
            <a:avLst>
              <a:gd fmla="val 16667" name="adj"/>
            </a:avLst>
          </a:pr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In the above plot we can see that Bookcases sub-category has the highest sales and profit. Copies and Phones also have good sales and profit. But, Supplies and Tables has loss instead of profit. Sales of Tables is better than other sub-categories but still it is incurring  high loss.</a:t>
            </a:r>
            <a:endParaRPr sz="1800">
              <a:solidFill>
                <a:schemeClr val="lt1"/>
              </a:solidFill>
              <a:latin typeface="Lustria"/>
              <a:ea typeface="Lustria"/>
              <a:cs typeface="Lustria"/>
              <a:sym typeface="Lustria"/>
            </a:endParaRPr>
          </a:p>
        </p:txBody>
      </p:sp>
      <p:sp>
        <p:nvSpPr>
          <p:cNvPr id="187" name="Google Shape;187;p23"/>
          <p:cNvSpPr/>
          <p:nvPr/>
        </p:nvSpPr>
        <p:spPr>
          <a:xfrm>
            <a:off x="8635050" y="3684450"/>
            <a:ext cx="3188400" cy="2525100"/>
          </a:xfrm>
          <a:prstGeom prst="roundRect">
            <a:avLst>
              <a:gd fmla="val 16667" name="adj"/>
            </a:avLst>
          </a:pr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From the above plot we can observe that Central Region has the highest sales and profit. North and South have almost equal sales ,  but the profit in North Region is more than South Region.</a:t>
            </a:r>
            <a:endParaRPr sz="1800">
              <a:solidFill>
                <a:schemeClr val="lt1"/>
              </a:solidFill>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4"/>
          <p:cNvPicPr preferRelativeResize="0"/>
          <p:nvPr/>
        </p:nvPicPr>
        <p:blipFill rotWithShape="1">
          <a:blip r:embed="rId3">
            <a:alphaModFix/>
          </a:blip>
          <a:srcRect b="0" l="0" r="0" t="0"/>
          <a:stretch/>
        </p:blipFill>
        <p:spPr>
          <a:xfrm>
            <a:off x="108884" y="1614535"/>
            <a:ext cx="3500376" cy="2112076"/>
          </a:xfrm>
          <a:prstGeom prst="rect">
            <a:avLst/>
          </a:prstGeom>
          <a:noFill/>
          <a:ln>
            <a:noFill/>
          </a:ln>
        </p:spPr>
      </p:pic>
      <p:pic>
        <p:nvPicPr>
          <p:cNvPr id="193" name="Google Shape;193;p24"/>
          <p:cNvPicPr preferRelativeResize="0"/>
          <p:nvPr/>
        </p:nvPicPr>
        <p:blipFill rotWithShape="1">
          <a:blip r:embed="rId4">
            <a:alphaModFix/>
          </a:blip>
          <a:srcRect b="0" l="0" r="0" t="0"/>
          <a:stretch/>
        </p:blipFill>
        <p:spPr>
          <a:xfrm>
            <a:off x="292749" y="113086"/>
            <a:ext cx="3127519" cy="749873"/>
          </a:xfrm>
          <a:prstGeom prst="rect">
            <a:avLst/>
          </a:prstGeom>
          <a:noFill/>
          <a:ln>
            <a:noFill/>
          </a:ln>
        </p:spPr>
      </p:pic>
      <p:sp>
        <p:nvSpPr>
          <p:cNvPr id="194" name="Google Shape;194;p24"/>
          <p:cNvSpPr/>
          <p:nvPr/>
        </p:nvSpPr>
        <p:spPr>
          <a:xfrm>
            <a:off x="4925683" y="267419"/>
            <a:ext cx="5391509" cy="1052422"/>
          </a:xfrm>
          <a:prstGeom prst="ellipse">
            <a:avLst/>
          </a:prstGeom>
          <a:solidFill>
            <a:srgbClr val="002060"/>
          </a:solidFill>
          <a:ln cap="rnd" cmpd="sng" w="15875">
            <a:solidFill>
              <a:srgbClr val="33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Data Insights</a:t>
            </a:r>
            <a:endParaRPr sz="4800">
              <a:solidFill>
                <a:schemeClr val="lt1"/>
              </a:solidFill>
              <a:latin typeface="Arial"/>
              <a:ea typeface="Arial"/>
              <a:cs typeface="Arial"/>
              <a:sym typeface="Arial"/>
            </a:endParaRPr>
          </a:p>
        </p:txBody>
      </p:sp>
      <p:pic>
        <p:nvPicPr>
          <p:cNvPr id="195" name="Google Shape;195;p24"/>
          <p:cNvPicPr preferRelativeResize="0"/>
          <p:nvPr/>
        </p:nvPicPr>
        <p:blipFill rotWithShape="1">
          <a:blip r:embed="rId5">
            <a:alphaModFix/>
          </a:blip>
          <a:srcRect b="0" l="0" r="0" t="0"/>
          <a:stretch/>
        </p:blipFill>
        <p:spPr>
          <a:xfrm>
            <a:off x="3994206" y="1614535"/>
            <a:ext cx="3243356" cy="2112076"/>
          </a:xfrm>
          <a:prstGeom prst="rect">
            <a:avLst/>
          </a:prstGeom>
          <a:noFill/>
          <a:ln>
            <a:noFill/>
          </a:ln>
        </p:spPr>
      </p:pic>
      <p:pic>
        <p:nvPicPr>
          <p:cNvPr id="196" name="Google Shape;196;p24"/>
          <p:cNvPicPr preferRelativeResize="0"/>
          <p:nvPr/>
        </p:nvPicPr>
        <p:blipFill rotWithShape="1">
          <a:blip r:embed="rId6">
            <a:alphaModFix/>
          </a:blip>
          <a:srcRect b="0" l="0" r="0" t="0"/>
          <a:stretch/>
        </p:blipFill>
        <p:spPr>
          <a:xfrm>
            <a:off x="7608498" y="1614535"/>
            <a:ext cx="4305963" cy="2112076"/>
          </a:xfrm>
          <a:prstGeom prst="rect">
            <a:avLst/>
          </a:prstGeom>
          <a:noFill/>
          <a:ln>
            <a:noFill/>
          </a:ln>
        </p:spPr>
      </p:pic>
      <p:sp>
        <p:nvSpPr>
          <p:cNvPr id="197" name="Google Shape;197;p24"/>
          <p:cNvSpPr/>
          <p:nvPr/>
        </p:nvSpPr>
        <p:spPr>
          <a:xfrm>
            <a:off x="171979" y="3986481"/>
            <a:ext cx="11621712" cy="983411"/>
          </a:xfrm>
          <a:prstGeom prst="roundRect">
            <a:avLst>
              <a:gd fmla="val 16667" name="adj"/>
            </a:avLst>
          </a:prstGeom>
          <a:noFill/>
          <a:ln cap="flat" cmpd="sng" w="28575">
            <a:solidFill>
              <a:srgbClr val="33CCCC"/>
            </a:solidFill>
            <a:prstDash val="solid"/>
            <a:round/>
            <a:headEnd len="sm" w="sm" type="none"/>
            <a:tailEnd len="sm" w="sm" type="none"/>
          </a:ln>
        </p:spPr>
        <p:txBody>
          <a:bodyPr anchorCtr="0" anchor="ctr" bIns="45700" lIns="91425" spcFirstLastPara="1" rIns="91425" wrap="square" tIns="45700">
            <a:noAutofit/>
          </a:bodyPr>
          <a:lstStyle/>
          <a:p>
            <a:pPr indent="-171450" lvl="0" marL="285750" marR="0" rtl="0" algn="l">
              <a:spcBef>
                <a:spcPts val="0"/>
              </a:spcBef>
              <a:spcAft>
                <a:spcPts val="0"/>
              </a:spcAft>
              <a:buClr>
                <a:schemeClr val="lt1"/>
              </a:buClr>
              <a:buSzPts val="1800"/>
              <a:buFont typeface="Arial"/>
              <a:buNone/>
            </a:pPr>
            <a:r>
              <a:t/>
            </a:r>
            <a:endParaRPr sz="1800">
              <a:solidFill>
                <a:srgbClr val="00B0F0"/>
              </a:solidFill>
              <a:latin typeface="Aharoni"/>
              <a:ea typeface="Aharoni"/>
              <a:cs typeface="Aharoni"/>
              <a:sym typeface="Aharoni"/>
            </a:endParaRPr>
          </a:p>
          <a:p>
            <a:pPr indent="0" lvl="0" marL="0" marR="0" rtl="0" algn="l">
              <a:spcBef>
                <a:spcPts val="0"/>
              </a:spcBef>
              <a:spcAft>
                <a:spcPts val="0"/>
              </a:spcAft>
              <a:buNone/>
            </a:pPr>
            <a:r>
              <a:rPr lang="en-US" sz="1800">
                <a:solidFill>
                  <a:srgbClr val="33CCCC"/>
                </a:solidFill>
                <a:latin typeface="Aharoni"/>
                <a:ea typeface="Aharoni"/>
                <a:cs typeface="Aharoni"/>
                <a:sym typeface="Aharoni"/>
              </a:rPr>
              <a:t>Insights from the Data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haroni"/>
                <a:ea typeface="Aharoni"/>
                <a:cs typeface="Aharoni"/>
                <a:sym typeface="Aharoni"/>
              </a:rPr>
              <a:t>The Most Sold Product is Nokia Smart Phone. It is also the most profitable product.</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Aharoni"/>
                <a:ea typeface="Aharoni"/>
                <a:cs typeface="Aharoni"/>
                <a:sym typeface="Aharoni"/>
              </a:rPr>
              <a:t>In terms of highest discount Rogers Shelving, Wire Frame leads in the list.</a:t>
            </a:r>
            <a:endParaRPr/>
          </a:p>
          <a:p>
            <a:pPr indent="0" lvl="0" marL="0" marR="0" rtl="0" algn="l">
              <a:spcBef>
                <a:spcPts val="0"/>
              </a:spcBef>
              <a:spcAft>
                <a:spcPts val="0"/>
              </a:spcAft>
              <a:buNone/>
            </a:pPr>
            <a:r>
              <a:t/>
            </a:r>
            <a:endParaRPr sz="1800">
              <a:solidFill>
                <a:schemeClr val="lt1"/>
              </a:solidFill>
              <a:latin typeface="Aharoni"/>
              <a:ea typeface="Aharoni"/>
              <a:cs typeface="Aharoni"/>
              <a:sym typeface="Aharoni"/>
            </a:endParaRPr>
          </a:p>
        </p:txBody>
      </p:sp>
      <p:pic>
        <p:nvPicPr>
          <p:cNvPr id="198" name="Google Shape;198;p24"/>
          <p:cNvPicPr preferRelativeResize="0"/>
          <p:nvPr/>
        </p:nvPicPr>
        <p:blipFill rotWithShape="1">
          <a:blip r:embed="rId7">
            <a:alphaModFix/>
          </a:blip>
          <a:srcRect b="0" l="0" r="0" t="0"/>
          <a:stretch/>
        </p:blipFill>
        <p:spPr>
          <a:xfrm>
            <a:off x="292749" y="5142281"/>
            <a:ext cx="3623643" cy="1534404"/>
          </a:xfrm>
          <a:prstGeom prst="rect">
            <a:avLst/>
          </a:prstGeom>
          <a:noFill/>
          <a:ln>
            <a:noFill/>
          </a:ln>
        </p:spPr>
      </p:pic>
      <p:sp>
        <p:nvSpPr>
          <p:cNvPr id="199" name="Google Shape;199;p24"/>
          <p:cNvSpPr/>
          <p:nvPr/>
        </p:nvSpPr>
        <p:spPr>
          <a:xfrm>
            <a:off x="4412410" y="5529532"/>
            <a:ext cx="6418053" cy="664234"/>
          </a:xfrm>
          <a:prstGeom prst="roundRect">
            <a:avLst>
              <a:gd fmla="val 16667" name="adj"/>
            </a:avLst>
          </a:prstGeom>
          <a:noFill/>
          <a:ln cap="flat" cmpd="sng" w="28575">
            <a:solidFill>
              <a:srgbClr val="33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Lustria"/>
                <a:ea typeface="Lustria"/>
                <a:cs typeface="Lustria"/>
                <a:sym typeface="Lustria"/>
              </a:rPr>
              <a:t>Findings From this Plot is that most of the customers belongs to Consumer Segment. </a:t>
            </a:r>
            <a:endParaRPr sz="1800">
              <a:solidFill>
                <a:schemeClr val="lt1"/>
              </a:solidFill>
              <a:latin typeface="Lustria"/>
              <a:ea typeface="Lustria"/>
              <a:cs typeface="Lustria"/>
              <a:sym typeface="Lustr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5"/>
          <p:cNvPicPr preferRelativeResize="0"/>
          <p:nvPr/>
        </p:nvPicPr>
        <p:blipFill rotWithShape="1">
          <a:blip r:embed="rId3">
            <a:alphaModFix/>
          </a:blip>
          <a:srcRect b="0" l="0" r="0" t="0"/>
          <a:stretch/>
        </p:blipFill>
        <p:spPr>
          <a:xfrm>
            <a:off x="149934" y="54841"/>
            <a:ext cx="2386232" cy="572002"/>
          </a:xfrm>
          <a:prstGeom prst="rect">
            <a:avLst/>
          </a:prstGeom>
          <a:noFill/>
          <a:ln>
            <a:noFill/>
          </a:ln>
        </p:spPr>
      </p:pic>
      <p:sp>
        <p:nvSpPr>
          <p:cNvPr id="205" name="Google Shape;205;p25"/>
          <p:cNvSpPr/>
          <p:nvPr/>
        </p:nvSpPr>
        <p:spPr>
          <a:xfrm>
            <a:off x="3933645" y="488113"/>
            <a:ext cx="5607169" cy="950188"/>
          </a:xfrm>
          <a:prstGeom prst="ellipse">
            <a:avLst/>
          </a:prstGeom>
          <a:noFill/>
          <a:ln cap="rnd" cmpd="sng" w="15875">
            <a:solidFill>
              <a:srgbClr val="66FF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66FF66"/>
                </a:solidFill>
                <a:latin typeface="Stardos Stencil"/>
                <a:ea typeface="Stardos Stencil"/>
                <a:cs typeface="Stardos Stencil"/>
                <a:sym typeface="Stardos Stencil"/>
              </a:rPr>
              <a:t>EDA GRAPHS</a:t>
            </a:r>
            <a:endParaRPr sz="4000">
              <a:solidFill>
                <a:srgbClr val="66FF66"/>
              </a:solidFill>
              <a:latin typeface="Stardos Stencil"/>
              <a:ea typeface="Stardos Stencil"/>
              <a:cs typeface="Stardos Stencil"/>
              <a:sym typeface="Stardos Stencil"/>
            </a:endParaRPr>
          </a:p>
        </p:txBody>
      </p:sp>
      <p:pic>
        <p:nvPicPr>
          <p:cNvPr id="206" name="Google Shape;206;p25"/>
          <p:cNvPicPr preferRelativeResize="0"/>
          <p:nvPr/>
        </p:nvPicPr>
        <p:blipFill rotWithShape="1">
          <a:blip r:embed="rId4">
            <a:alphaModFix/>
          </a:blip>
          <a:srcRect b="-252" l="1" r="220" t="0"/>
          <a:stretch/>
        </p:blipFill>
        <p:spPr>
          <a:xfrm>
            <a:off x="67914" y="1984075"/>
            <a:ext cx="5901322" cy="2377554"/>
          </a:xfrm>
          <a:prstGeom prst="rect">
            <a:avLst/>
          </a:prstGeom>
          <a:noFill/>
          <a:ln>
            <a:noFill/>
          </a:ln>
        </p:spPr>
      </p:pic>
      <p:pic>
        <p:nvPicPr>
          <p:cNvPr id="207" name="Google Shape;207;p25"/>
          <p:cNvPicPr preferRelativeResize="0"/>
          <p:nvPr/>
        </p:nvPicPr>
        <p:blipFill rotWithShape="1">
          <a:blip r:embed="rId5">
            <a:alphaModFix/>
          </a:blip>
          <a:srcRect b="0" l="0" r="0" t="0"/>
          <a:stretch/>
        </p:blipFill>
        <p:spPr>
          <a:xfrm>
            <a:off x="67914" y="4502989"/>
            <a:ext cx="5901322" cy="2232793"/>
          </a:xfrm>
          <a:prstGeom prst="rect">
            <a:avLst/>
          </a:prstGeom>
          <a:noFill/>
          <a:ln>
            <a:noFill/>
          </a:ln>
        </p:spPr>
      </p:pic>
      <p:pic>
        <p:nvPicPr>
          <p:cNvPr id="208" name="Google Shape;208;p25"/>
          <p:cNvPicPr preferRelativeResize="0"/>
          <p:nvPr/>
        </p:nvPicPr>
        <p:blipFill rotWithShape="1">
          <a:blip r:embed="rId6">
            <a:alphaModFix/>
          </a:blip>
          <a:srcRect b="0" l="0" r="0" t="0"/>
          <a:stretch/>
        </p:blipFill>
        <p:spPr>
          <a:xfrm>
            <a:off x="6237055" y="1984075"/>
            <a:ext cx="5748976" cy="2377554"/>
          </a:xfrm>
          <a:prstGeom prst="rect">
            <a:avLst/>
          </a:prstGeom>
          <a:noFill/>
          <a:ln>
            <a:noFill/>
          </a:ln>
        </p:spPr>
      </p:pic>
      <p:pic>
        <p:nvPicPr>
          <p:cNvPr id="209" name="Google Shape;209;p25"/>
          <p:cNvPicPr preferRelativeResize="0"/>
          <p:nvPr/>
        </p:nvPicPr>
        <p:blipFill rotWithShape="1">
          <a:blip r:embed="rId7">
            <a:alphaModFix/>
          </a:blip>
          <a:srcRect b="0" l="0" r="0" t="0"/>
          <a:stretch/>
        </p:blipFill>
        <p:spPr>
          <a:xfrm>
            <a:off x="6222765" y="4502989"/>
            <a:ext cx="5777557" cy="2232793"/>
          </a:xfrm>
          <a:prstGeom prst="rect">
            <a:avLst/>
          </a:prstGeom>
          <a:noFill/>
          <a:ln>
            <a:noFill/>
          </a:ln>
        </p:spPr>
      </p:pic>
      <p:sp>
        <p:nvSpPr>
          <p:cNvPr id="210" name="Google Shape;210;p25"/>
          <p:cNvSpPr/>
          <p:nvPr/>
        </p:nvSpPr>
        <p:spPr>
          <a:xfrm>
            <a:off x="264747" y="746215"/>
            <a:ext cx="2116143" cy="1130743"/>
          </a:xfrm>
          <a:prstGeom prst="rect">
            <a:avLst/>
          </a:prstGeom>
          <a:noFill/>
          <a:ln cap="rnd" cmpd="sng" w="15875">
            <a:solidFill>
              <a:srgbClr val="E8866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Lustria"/>
                <a:ea typeface="Lustria"/>
                <a:cs typeface="Lustria"/>
                <a:sym typeface="Lustria"/>
              </a:rPr>
              <a:t>#Importing libraries</a:t>
            </a:r>
            <a:endParaRPr/>
          </a:p>
          <a:p>
            <a:pPr indent="0" lvl="0" marL="0" marR="0" rtl="0" algn="l">
              <a:spcBef>
                <a:spcPts val="0"/>
              </a:spcBef>
              <a:spcAft>
                <a:spcPts val="0"/>
              </a:spcAft>
              <a:buNone/>
            </a:pPr>
            <a:r>
              <a:t/>
            </a:r>
            <a:endParaRPr sz="1050">
              <a:solidFill>
                <a:schemeClr val="lt1"/>
              </a:solidFill>
              <a:latin typeface="Lustria"/>
              <a:ea typeface="Lustria"/>
              <a:cs typeface="Lustria"/>
              <a:sym typeface="Lustria"/>
            </a:endParaRPr>
          </a:p>
          <a:p>
            <a:pPr indent="0" lvl="0" marL="0" marR="0" rtl="0" algn="l">
              <a:spcBef>
                <a:spcPts val="0"/>
              </a:spcBef>
              <a:spcAft>
                <a:spcPts val="0"/>
              </a:spcAft>
              <a:buNone/>
            </a:pPr>
            <a:r>
              <a:rPr lang="en-US" sz="1050">
                <a:solidFill>
                  <a:schemeClr val="lt1"/>
                </a:solidFill>
                <a:latin typeface="Lustria"/>
                <a:ea typeface="Lustria"/>
                <a:cs typeface="Lustria"/>
                <a:sym typeface="Lustria"/>
              </a:rPr>
              <a:t>Import numpy as np</a:t>
            </a:r>
            <a:endParaRPr/>
          </a:p>
          <a:p>
            <a:pPr indent="0" lvl="0" marL="0" marR="0" rtl="0" algn="l">
              <a:spcBef>
                <a:spcPts val="0"/>
              </a:spcBef>
              <a:spcAft>
                <a:spcPts val="0"/>
              </a:spcAft>
              <a:buNone/>
            </a:pPr>
            <a:r>
              <a:rPr lang="en-US" sz="1050">
                <a:solidFill>
                  <a:schemeClr val="lt1"/>
                </a:solidFill>
                <a:latin typeface="Lustria"/>
                <a:ea typeface="Lustria"/>
                <a:cs typeface="Lustria"/>
                <a:sym typeface="Lustria"/>
              </a:rPr>
              <a:t>Import pandas as pd</a:t>
            </a:r>
            <a:endParaRPr/>
          </a:p>
          <a:p>
            <a:pPr indent="0" lvl="0" marL="0" marR="0" rtl="0" algn="l">
              <a:spcBef>
                <a:spcPts val="0"/>
              </a:spcBef>
              <a:spcAft>
                <a:spcPts val="0"/>
              </a:spcAft>
              <a:buNone/>
            </a:pPr>
            <a:r>
              <a:rPr lang="en-US" sz="1050">
                <a:solidFill>
                  <a:schemeClr val="lt1"/>
                </a:solidFill>
                <a:latin typeface="Lustria"/>
                <a:ea typeface="Lustria"/>
                <a:cs typeface="Lustria"/>
                <a:sym typeface="Lustria"/>
              </a:rPr>
              <a:t>Import seaborn as sns</a:t>
            </a:r>
            <a:endParaRPr/>
          </a:p>
          <a:p>
            <a:pPr indent="0" lvl="0" marL="0" marR="0" rtl="0" algn="l">
              <a:spcBef>
                <a:spcPts val="0"/>
              </a:spcBef>
              <a:spcAft>
                <a:spcPts val="0"/>
              </a:spcAft>
              <a:buNone/>
            </a:pPr>
            <a:r>
              <a:rPr lang="en-US" sz="1050">
                <a:solidFill>
                  <a:schemeClr val="lt1"/>
                </a:solidFill>
                <a:latin typeface="Lustria"/>
                <a:ea typeface="Lustria"/>
                <a:cs typeface="Lustria"/>
                <a:sym typeface="Lustria"/>
              </a:rPr>
              <a:t>Import matplotlib.pyplot as plt</a:t>
            </a:r>
            <a:endParaRPr sz="1050">
              <a:solidFill>
                <a:schemeClr val="lt1"/>
              </a:solidFill>
              <a:latin typeface="Lustria"/>
              <a:ea typeface="Lustria"/>
              <a:cs typeface="Lustria"/>
              <a:sym typeface="Lust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0" l="0" r="0" t="0"/>
          <a:stretch/>
        </p:blipFill>
        <p:spPr>
          <a:xfrm>
            <a:off x="312201" y="157778"/>
            <a:ext cx="2517866" cy="603556"/>
          </a:xfrm>
          <a:prstGeom prst="rect">
            <a:avLst/>
          </a:prstGeom>
          <a:noFill/>
          <a:ln>
            <a:noFill/>
          </a:ln>
        </p:spPr>
      </p:pic>
      <p:pic>
        <p:nvPicPr>
          <p:cNvPr id="216" name="Google Shape;216;p26"/>
          <p:cNvPicPr preferRelativeResize="0"/>
          <p:nvPr/>
        </p:nvPicPr>
        <p:blipFill rotWithShape="1">
          <a:blip r:embed="rId4">
            <a:alphaModFix/>
          </a:blip>
          <a:srcRect b="0" l="0" r="0" t="0"/>
          <a:stretch/>
        </p:blipFill>
        <p:spPr>
          <a:xfrm>
            <a:off x="109323" y="1486186"/>
            <a:ext cx="4460159" cy="2201803"/>
          </a:xfrm>
          <a:prstGeom prst="rect">
            <a:avLst/>
          </a:prstGeom>
          <a:noFill/>
          <a:ln>
            <a:noFill/>
          </a:ln>
        </p:spPr>
      </p:pic>
      <p:pic>
        <p:nvPicPr>
          <p:cNvPr id="217" name="Google Shape;217;p26"/>
          <p:cNvPicPr preferRelativeResize="0"/>
          <p:nvPr/>
        </p:nvPicPr>
        <p:blipFill rotWithShape="1">
          <a:blip r:embed="rId5">
            <a:alphaModFix/>
          </a:blip>
          <a:srcRect b="0" l="0" r="0" t="0"/>
          <a:stretch/>
        </p:blipFill>
        <p:spPr>
          <a:xfrm>
            <a:off x="4844447" y="1486186"/>
            <a:ext cx="3708278" cy="2201803"/>
          </a:xfrm>
          <a:prstGeom prst="rect">
            <a:avLst/>
          </a:prstGeom>
          <a:noFill/>
          <a:ln>
            <a:noFill/>
          </a:ln>
        </p:spPr>
      </p:pic>
      <p:pic>
        <p:nvPicPr>
          <p:cNvPr id="218" name="Google Shape;218;p26"/>
          <p:cNvPicPr preferRelativeResize="0"/>
          <p:nvPr/>
        </p:nvPicPr>
        <p:blipFill rotWithShape="1">
          <a:blip r:embed="rId6">
            <a:alphaModFix/>
          </a:blip>
          <a:srcRect b="0" l="0" r="0" t="0"/>
          <a:stretch/>
        </p:blipFill>
        <p:spPr>
          <a:xfrm>
            <a:off x="4772798" y="4046525"/>
            <a:ext cx="3779927" cy="2505542"/>
          </a:xfrm>
          <a:prstGeom prst="rect">
            <a:avLst/>
          </a:prstGeom>
          <a:noFill/>
          <a:ln>
            <a:noFill/>
          </a:ln>
        </p:spPr>
      </p:pic>
      <p:pic>
        <p:nvPicPr>
          <p:cNvPr id="219" name="Google Shape;219;p26"/>
          <p:cNvPicPr preferRelativeResize="0"/>
          <p:nvPr/>
        </p:nvPicPr>
        <p:blipFill rotWithShape="1">
          <a:blip r:embed="rId7">
            <a:alphaModFix/>
          </a:blip>
          <a:srcRect b="0" l="0" r="0" t="0"/>
          <a:stretch/>
        </p:blipFill>
        <p:spPr>
          <a:xfrm>
            <a:off x="109323" y="4046525"/>
            <a:ext cx="4460647" cy="2505542"/>
          </a:xfrm>
          <a:prstGeom prst="rect">
            <a:avLst/>
          </a:prstGeom>
          <a:noFill/>
          <a:ln>
            <a:noFill/>
          </a:ln>
        </p:spPr>
      </p:pic>
      <p:pic>
        <p:nvPicPr>
          <p:cNvPr id="220" name="Google Shape;220;p26"/>
          <p:cNvPicPr preferRelativeResize="0"/>
          <p:nvPr/>
        </p:nvPicPr>
        <p:blipFill rotWithShape="1">
          <a:blip r:embed="rId8">
            <a:alphaModFix/>
          </a:blip>
          <a:srcRect b="0" l="0" r="0" t="0"/>
          <a:stretch/>
        </p:blipFill>
        <p:spPr>
          <a:xfrm>
            <a:off x="8974060" y="1461878"/>
            <a:ext cx="3004479" cy="2226111"/>
          </a:xfrm>
          <a:prstGeom prst="rect">
            <a:avLst/>
          </a:prstGeom>
          <a:noFill/>
          <a:ln>
            <a:noFill/>
          </a:ln>
        </p:spPr>
      </p:pic>
      <p:pic>
        <p:nvPicPr>
          <p:cNvPr id="221" name="Google Shape;221;p26"/>
          <p:cNvPicPr preferRelativeResize="0"/>
          <p:nvPr/>
        </p:nvPicPr>
        <p:blipFill rotWithShape="1">
          <a:blip r:embed="rId9">
            <a:alphaModFix/>
          </a:blip>
          <a:srcRect b="0" l="0" r="0" t="0"/>
          <a:stretch/>
        </p:blipFill>
        <p:spPr>
          <a:xfrm>
            <a:off x="8974061" y="4139589"/>
            <a:ext cx="3004480" cy="2412478"/>
          </a:xfrm>
          <a:prstGeom prst="rect">
            <a:avLst/>
          </a:prstGeom>
          <a:noFill/>
          <a:ln>
            <a:noFill/>
          </a:ln>
        </p:spPr>
      </p:pic>
      <p:sp>
        <p:nvSpPr>
          <p:cNvPr id="222" name="Google Shape;222;p26"/>
          <p:cNvSpPr/>
          <p:nvPr/>
        </p:nvSpPr>
        <p:spPr>
          <a:xfrm>
            <a:off x="3548959" y="180692"/>
            <a:ext cx="6011501" cy="1055386"/>
          </a:xfrm>
          <a:prstGeom prst="ellipse">
            <a:avLst/>
          </a:prstGeom>
          <a:noFill/>
          <a:ln cap="rnd" cmpd="sng" w="15875">
            <a:solidFill>
              <a:srgbClr val="96969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969696"/>
                </a:solidFill>
                <a:latin typeface="Stardos Stencil"/>
                <a:ea typeface="Stardos Stencil"/>
                <a:cs typeface="Stardos Stencil"/>
                <a:sym typeface="Stardos Stencil"/>
              </a:rPr>
              <a:t>EDA GRAPHS</a:t>
            </a:r>
            <a:endParaRPr sz="4000">
              <a:solidFill>
                <a:srgbClr val="969696"/>
              </a:solidFill>
              <a:latin typeface="Stardos Stencil"/>
              <a:ea typeface="Stardos Stencil"/>
              <a:cs typeface="Stardos Stencil"/>
              <a:sym typeface="Stardos Stenci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7"/>
          <p:cNvPicPr preferRelativeResize="0"/>
          <p:nvPr/>
        </p:nvPicPr>
        <p:blipFill rotWithShape="1">
          <a:blip r:embed="rId3">
            <a:alphaModFix/>
          </a:blip>
          <a:srcRect b="0" l="0" r="0" t="0"/>
          <a:stretch/>
        </p:blipFill>
        <p:spPr>
          <a:xfrm>
            <a:off x="236788" y="101217"/>
            <a:ext cx="2605848" cy="624646"/>
          </a:xfrm>
          <a:prstGeom prst="rect">
            <a:avLst/>
          </a:prstGeom>
          <a:noFill/>
          <a:ln>
            <a:noFill/>
          </a:ln>
        </p:spPr>
      </p:pic>
      <p:sp>
        <p:nvSpPr>
          <p:cNvPr id="228" name="Google Shape;228;p27"/>
          <p:cNvSpPr/>
          <p:nvPr/>
        </p:nvSpPr>
        <p:spPr>
          <a:xfrm>
            <a:off x="3874884" y="101217"/>
            <a:ext cx="5576934" cy="985199"/>
          </a:xfrm>
          <a:prstGeom prst="ellipse">
            <a:avLst/>
          </a:prstGeom>
          <a:noFill/>
          <a:ln cap="rnd" cmpd="sng" w="15875">
            <a:solidFill>
              <a:srgbClr val="CC99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rgbClr val="CC99FF"/>
                </a:solidFill>
                <a:latin typeface="Stardos Stencil"/>
                <a:ea typeface="Stardos Stencil"/>
                <a:cs typeface="Stardos Stencil"/>
                <a:sym typeface="Stardos Stencil"/>
              </a:rPr>
              <a:t>EDA GRAPHS</a:t>
            </a:r>
            <a:endParaRPr sz="4000">
              <a:solidFill>
                <a:srgbClr val="CC99FF"/>
              </a:solidFill>
              <a:latin typeface="Stardos Stencil"/>
              <a:ea typeface="Stardos Stencil"/>
              <a:cs typeface="Stardos Stencil"/>
              <a:sym typeface="Stardos Stencil"/>
            </a:endParaRPr>
          </a:p>
        </p:txBody>
      </p:sp>
      <p:pic>
        <p:nvPicPr>
          <p:cNvPr id="229" name="Google Shape;229;p27"/>
          <p:cNvPicPr preferRelativeResize="0"/>
          <p:nvPr/>
        </p:nvPicPr>
        <p:blipFill rotWithShape="1">
          <a:blip r:embed="rId4">
            <a:alphaModFix/>
          </a:blip>
          <a:srcRect b="0" l="0" r="0" t="0"/>
          <a:stretch/>
        </p:blipFill>
        <p:spPr>
          <a:xfrm>
            <a:off x="4386568" y="4167027"/>
            <a:ext cx="3749249" cy="2123920"/>
          </a:xfrm>
          <a:prstGeom prst="rect">
            <a:avLst/>
          </a:prstGeom>
          <a:noFill/>
          <a:ln>
            <a:noFill/>
          </a:ln>
        </p:spPr>
      </p:pic>
      <p:pic>
        <p:nvPicPr>
          <p:cNvPr id="230" name="Google Shape;230;p27"/>
          <p:cNvPicPr preferRelativeResize="0"/>
          <p:nvPr/>
        </p:nvPicPr>
        <p:blipFill rotWithShape="1">
          <a:blip r:embed="rId5">
            <a:alphaModFix/>
          </a:blip>
          <a:srcRect b="0" l="0" r="0" t="0"/>
          <a:stretch/>
        </p:blipFill>
        <p:spPr>
          <a:xfrm>
            <a:off x="4332247" y="1493574"/>
            <a:ext cx="3749250" cy="2374994"/>
          </a:xfrm>
          <a:prstGeom prst="rect">
            <a:avLst/>
          </a:prstGeom>
          <a:noFill/>
          <a:ln>
            <a:noFill/>
          </a:ln>
        </p:spPr>
      </p:pic>
      <p:pic>
        <p:nvPicPr>
          <p:cNvPr id="231" name="Google Shape;231;p27"/>
          <p:cNvPicPr preferRelativeResize="0"/>
          <p:nvPr/>
        </p:nvPicPr>
        <p:blipFill rotWithShape="1">
          <a:blip r:embed="rId6">
            <a:alphaModFix/>
          </a:blip>
          <a:srcRect b="0" l="0" r="0" t="0"/>
          <a:stretch/>
        </p:blipFill>
        <p:spPr>
          <a:xfrm>
            <a:off x="8223959" y="1476220"/>
            <a:ext cx="3826203" cy="2374995"/>
          </a:xfrm>
          <a:prstGeom prst="rect">
            <a:avLst/>
          </a:prstGeom>
          <a:noFill/>
          <a:ln>
            <a:noFill/>
          </a:ln>
        </p:spPr>
      </p:pic>
      <p:pic>
        <p:nvPicPr>
          <p:cNvPr id="232" name="Google Shape;232;p27"/>
          <p:cNvPicPr preferRelativeResize="0"/>
          <p:nvPr/>
        </p:nvPicPr>
        <p:blipFill rotWithShape="1">
          <a:blip r:embed="rId7">
            <a:alphaModFix/>
          </a:blip>
          <a:srcRect b="0" l="0" r="0" t="0"/>
          <a:stretch/>
        </p:blipFill>
        <p:spPr>
          <a:xfrm>
            <a:off x="67664" y="3060045"/>
            <a:ext cx="4122122" cy="1927835"/>
          </a:xfrm>
          <a:prstGeom prst="rect">
            <a:avLst/>
          </a:prstGeom>
          <a:noFill/>
          <a:ln>
            <a:noFill/>
          </a:ln>
        </p:spPr>
      </p:pic>
      <p:pic>
        <p:nvPicPr>
          <p:cNvPr id="233" name="Google Shape;233;p27"/>
          <p:cNvPicPr preferRelativeResize="0"/>
          <p:nvPr/>
        </p:nvPicPr>
        <p:blipFill rotWithShape="1">
          <a:blip r:embed="rId8">
            <a:alphaModFix/>
          </a:blip>
          <a:srcRect b="0" l="0" r="0" t="0"/>
          <a:stretch/>
        </p:blipFill>
        <p:spPr>
          <a:xfrm>
            <a:off x="8332600" y="4167027"/>
            <a:ext cx="3717562" cy="2123920"/>
          </a:xfrm>
          <a:prstGeom prst="rect">
            <a:avLst/>
          </a:prstGeom>
          <a:noFill/>
          <a:ln>
            <a:noFill/>
          </a:ln>
        </p:spPr>
      </p:pic>
      <p:pic>
        <p:nvPicPr>
          <p:cNvPr id="234" name="Google Shape;234;p27"/>
          <p:cNvPicPr preferRelativeResize="0"/>
          <p:nvPr/>
        </p:nvPicPr>
        <p:blipFill rotWithShape="1">
          <a:blip r:embed="rId9">
            <a:alphaModFix/>
          </a:blip>
          <a:srcRect b="0" l="0" r="0" t="0"/>
          <a:stretch/>
        </p:blipFill>
        <p:spPr>
          <a:xfrm>
            <a:off x="67664" y="5070364"/>
            <a:ext cx="4122123" cy="1686419"/>
          </a:xfrm>
          <a:prstGeom prst="rect">
            <a:avLst/>
          </a:prstGeom>
          <a:noFill/>
          <a:ln>
            <a:noFill/>
          </a:ln>
        </p:spPr>
      </p:pic>
      <p:pic>
        <p:nvPicPr>
          <p:cNvPr id="235" name="Google Shape;235;p27"/>
          <p:cNvPicPr preferRelativeResize="0"/>
          <p:nvPr/>
        </p:nvPicPr>
        <p:blipFill rotWithShape="1">
          <a:blip r:embed="rId10">
            <a:alphaModFix/>
          </a:blip>
          <a:srcRect b="0" l="0" r="0" t="0"/>
          <a:stretch/>
        </p:blipFill>
        <p:spPr>
          <a:xfrm>
            <a:off x="67664" y="967246"/>
            <a:ext cx="4122123" cy="201031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